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246"/>
      </p:cViewPr>
      <p:guideLst/>
    </p:cSldViewPr>
  </p:slid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9A1467-D44B-4363-87FE-98F5C4E61401}" type="datetimeFigureOut">
              <a:rPr lang="en-US" smtClean="0"/>
              <a:t>3/4/2016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6328E06-C8F0-435B-A9BA-182C196AC12E}" type="slidenum">
              <a:rPr lang="en-US" smtClean="0"/>
              <a:t>‹#›</a:t>
            </a:fld>
            <a:endParaRPr lang="en-US"/>
          </a:p>
        </p:txBody>
      </p:sp>
    </p:spTree>
    <p:extLst>
      <p:ext uri="{BB962C8B-B14F-4D97-AF65-F5344CB8AC3E}">
        <p14:creationId xmlns:p14="http://schemas.microsoft.com/office/powerpoint/2010/main" val="504502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boards tend to get a negative reputation.  This can be changed if you are using them in the right way.  </a:t>
            </a:r>
            <a:endParaRPr lang="en-US" dirty="0"/>
          </a:p>
        </p:txBody>
      </p:sp>
      <p:sp>
        <p:nvSpPr>
          <p:cNvPr id="4" name="Slide Number Placeholder 3"/>
          <p:cNvSpPr>
            <a:spLocks noGrp="1"/>
          </p:cNvSpPr>
          <p:nvPr>
            <p:ph type="sldNum" sz="quarter" idx="10"/>
          </p:nvPr>
        </p:nvSpPr>
        <p:spPr/>
        <p:txBody>
          <a:bodyPr/>
          <a:lstStyle/>
          <a:p>
            <a:fld id="{B6328E06-C8F0-435B-A9BA-182C196AC12E}" type="slidenum">
              <a:rPr lang="en-US" smtClean="0"/>
              <a:t>1</a:t>
            </a:fld>
            <a:endParaRPr lang="en-US"/>
          </a:p>
        </p:txBody>
      </p:sp>
    </p:spTree>
    <p:extLst>
      <p:ext uri="{BB962C8B-B14F-4D97-AF65-F5344CB8AC3E}">
        <p14:creationId xmlns:p14="http://schemas.microsoft.com/office/powerpoint/2010/main" val="1535990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55588"/>
            <a:ext cx="5575300" cy="3136900"/>
          </a:xfrm>
        </p:spPr>
      </p:sp>
      <p:sp>
        <p:nvSpPr>
          <p:cNvPr id="3" name="Notes Placeholder 2"/>
          <p:cNvSpPr>
            <a:spLocks noGrp="1"/>
          </p:cNvSpPr>
          <p:nvPr>
            <p:ph type="body" idx="1"/>
          </p:nvPr>
        </p:nvSpPr>
        <p:spPr>
          <a:xfrm>
            <a:off x="701039" y="3532775"/>
            <a:ext cx="5876620" cy="4271609"/>
          </a:xfrm>
        </p:spPr>
        <p:txBody>
          <a:bodyPr/>
          <a:lstStyle/>
          <a:p>
            <a:r>
              <a:rPr lang="en-US" dirty="0" smtClean="0"/>
              <a:t>How you lead your question will help guide the level of higher-level thinking and application required by the student.</a:t>
            </a:r>
          </a:p>
          <a:p>
            <a:endParaRPr lang="en-US" dirty="0"/>
          </a:p>
          <a:p>
            <a:r>
              <a:rPr lang="en-US" dirty="0" smtClean="0"/>
              <a:t>Convergent/Divergent can be compared to left brain/right brain </a:t>
            </a:r>
            <a:r>
              <a:rPr lang="en-US" smtClean="0"/>
              <a:t>thinking.  Convergent </a:t>
            </a:r>
            <a:r>
              <a:rPr lang="en-US" dirty="0" smtClean="0"/>
              <a:t>thinking is very scientific/factual  See/draw  diagram for example.</a:t>
            </a:r>
          </a:p>
          <a:p>
            <a:endParaRPr lang="en-US" dirty="0"/>
          </a:p>
          <a:p>
            <a:r>
              <a:rPr lang="en-US" dirty="0" smtClean="0"/>
              <a:t>Divergent thinking : is opposite.  Take one topic and branch out with many different ideas</a:t>
            </a:r>
          </a:p>
          <a:p>
            <a:endParaRPr lang="en-US" dirty="0"/>
          </a:p>
          <a:p>
            <a:endParaRPr lang="en-US" dirty="0" smtClean="0"/>
          </a:p>
          <a:p>
            <a:r>
              <a:rPr lang="en-US" dirty="0" smtClean="0"/>
              <a:t>Evaluative thinking puts other thinking skills to practical purposes.    Ties convergent thinking with divergent thinking….scientific knowledge and facts with experience and reflection.  Applying your thoughts, etc.</a:t>
            </a:r>
          </a:p>
          <a:p>
            <a:endParaRPr lang="en-US" dirty="0"/>
          </a:p>
          <a:p>
            <a:r>
              <a:rPr lang="en-US" dirty="0" smtClean="0"/>
              <a:t>The key to being effective is being able to offer a variety of question types and gauge your audience.  </a:t>
            </a:r>
          </a:p>
          <a:p>
            <a:endParaRPr lang="en-US" dirty="0"/>
          </a:p>
          <a:p>
            <a:r>
              <a:rPr lang="en-US" dirty="0" smtClean="0"/>
              <a:t>Factors include:  age, ability, number of students, experiences, </a:t>
            </a:r>
          </a:p>
          <a:p>
            <a:endParaRPr lang="en-US" dirty="0"/>
          </a:p>
          <a:p>
            <a:endParaRPr lang="en-US" dirty="0"/>
          </a:p>
        </p:txBody>
      </p:sp>
      <p:sp>
        <p:nvSpPr>
          <p:cNvPr id="4" name="Slide Number Placeholder 3"/>
          <p:cNvSpPr>
            <a:spLocks noGrp="1"/>
          </p:cNvSpPr>
          <p:nvPr>
            <p:ph type="sldNum" sz="quarter" idx="10"/>
          </p:nvPr>
        </p:nvSpPr>
        <p:spPr/>
        <p:txBody>
          <a:bodyPr/>
          <a:lstStyle/>
          <a:p>
            <a:fld id="{B6328E06-C8F0-435B-A9BA-182C196AC12E}" type="slidenum">
              <a:rPr lang="en-US" smtClean="0"/>
              <a:t>10</a:t>
            </a:fld>
            <a:endParaRPr lang="en-US"/>
          </a:p>
        </p:txBody>
      </p:sp>
      <p:pic>
        <p:nvPicPr>
          <p:cNvPr id="7" name="Picture 6"/>
          <p:cNvPicPr>
            <a:picLocks noChangeAspect="1"/>
          </p:cNvPicPr>
          <p:nvPr/>
        </p:nvPicPr>
        <p:blipFill>
          <a:blip r:embed="rId3"/>
          <a:stretch>
            <a:fillRect/>
          </a:stretch>
        </p:blipFill>
        <p:spPr>
          <a:xfrm>
            <a:off x="1673264" y="6835619"/>
            <a:ext cx="3312810" cy="2460782"/>
          </a:xfrm>
          <a:prstGeom prst="rect">
            <a:avLst/>
          </a:prstGeom>
        </p:spPr>
      </p:pic>
    </p:spTree>
    <p:extLst>
      <p:ext uri="{BB962C8B-B14F-4D97-AF65-F5344CB8AC3E}">
        <p14:creationId xmlns:p14="http://schemas.microsoft.com/office/powerpoint/2010/main" val="285706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28E06-C8F0-435B-A9BA-182C196AC12E}" type="slidenum">
              <a:rPr lang="en-US" smtClean="0"/>
              <a:t>11</a:t>
            </a:fld>
            <a:endParaRPr lang="en-US"/>
          </a:p>
        </p:txBody>
      </p:sp>
    </p:spTree>
    <p:extLst>
      <p:ext uri="{BB962C8B-B14F-4D97-AF65-F5344CB8AC3E}">
        <p14:creationId xmlns:p14="http://schemas.microsoft.com/office/powerpoint/2010/main" val="170547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28E06-C8F0-435B-A9BA-182C196AC12E}" type="slidenum">
              <a:rPr lang="en-US" smtClean="0"/>
              <a:t>12</a:t>
            </a:fld>
            <a:endParaRPr lang="en-US"/>
          </a:p>
        </p:txBody>
      </p:sp>
    </p:spTree>
    <p:extLst>
      <p:ext uri="{BB962C8B-B14F-4D97-AF65-F5344CB8AC3E}">
        <p14:creationId xmlns:p14="http://schemas.microsoft.com/office/powerpoint/2010/main" val="2089377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28E06-C8F0-435B-A9BA-182C196AC12E}" type="slidenum">
              <a:rPr lang="en-US" smtClean="0"/>
              <a:t>13</a:t>
            </a:fld>
            <a:endParaRPr lang="en-US"/>
          </a:p>
        </p:txBody>
      </p:sp>
    </p:spTree>
    <p:extLst>
      <p:ext uri="{BB962C8B-B14F-4D97-AF65-F5344CB8AC3E}">
        <p14:creationId xmlns:p14="http://schemas.microsoft.com/office/powerpoint/2010/main" val="214659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going to cover these areas</a:t>
            </a:r>
            <a:endParaRPr lang="en-US" dirty="0"/>
          </a:p>
        </p:txBody>
      </p:sp>
      <p:sp>
        <p:nvSpPr>
          <p:cNvPr id="4" name="Slide Number Placeholder 3"/>
          <p:cNvSpPr>
            <a:spLocks noGrp="1"/>
          </p:cNvSpPr>
          <p:nvPr>
            <p:ph type="sldNum" sz="quarter" idx="10"/>
          </p:nvPr>
        </p:nvSpPr>
        <p:spPr/>
        <p:txBody>
          <a:bodyPr/>
          <a:lstStyle/>
          <a:p>
            <a:fld id="{B6328E06-C8F0-435B-A9BA-182C196AC12E}" type="slidenum">
              <a:rPr lang="en-US" smtClean="0"/>
              <a:t>2</a:t>
            </a:fld>
            <a:endParaRPr lang="en-US"/>
          </a:p>
        </p:txBody>
      </p:sp>
    </p:spTree>
    <p:extLst>
      <p:ext uri="{BB962C8B-B14F-4D97-AF65-F5344CB8AC3E}">
        <p14:creationId xmlns:p14="http://schemas.microsoft.com/office/powerpoint/2010/main" val="353987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Properly used discussions should be relative, engaging, intentional,  and varied.  </a:t>
            </a:r>
          </a:p>
          <a:p>
            <a:endParaRPr lang="en-US" dirty="0"/>
          </a:p>
          <a:p>
            <a:r>
              <a:rPr lang="en-US" dirty="0" smtClean="0"/>
              <a:t>We are going to address some best practices when writing questions. </a:t>
            </a:r>
          </a:p>
          <a:p>
            <a:endParaRPr lang="en-US" dirty="0"/>
          </a:p>
          <a:p>
            <a:endParaRPr lang="en-US" dirty="0" smtClean="0"/>
          </a:p>
          <a:p>
            <a:r>
              <a:rPr lang="en-US" dirty="0" smtClean="0"/>
              <a:t>Regardless if you choose to  use a discussion online, the principles we talk about today will help enhance any class discussion. </a:t>
            </a:r>
            <a:endParaRPr lang="en-US" dirty="0"/>
          </a:p>
        </p:txBody>
      </p:sp>
      <p:sp>
        <p:nvSpPr>
          <p:cNvPr id="4" name="Slide Number Placeholder 3"/>
          <p:cNvSpPr>
            <a:spLocks noGrp="1"/>
          </p:cNvSpPr>
          <p:nvPr>
            <p:ph type="sldNum" sz="quarter" idx="10"/>
          </p:nvPr>
        </p:nvSpPr>
        <p:spPr/>
        <p:txBody>
          <a:bodyPr/>
          <a:lstStyle/>
          <a:p>
            <a:fld id="{B6328E06-C8F0-435B-A9BA-182C196AC12E}" type="slidenum">
              <a:rPr lang="en-US" smtClean="0"/>
              <a:t>3</a:t>
            </a:fld>
            <a:endParaRPr lang="en-US"/>
          </a:p>
        </p:txBody>
      </p:sp>
    </p:spTree>
    <p:extLst>
      <p:ext uri="{BB962C8B-B14F-4D97-AF65-F5344CB8AC3E}">
        <p14:creationId xmlns:p14="http://schemas.microsoft.com/office/powerpoint/2010/main" val="318744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328E06-C8F0-435B-A9BA-182C196AC12E}" type="slidenum">
              <a:rPr lang="en-US" smtClean="0"/>
              <a:t>4</a:t>
            </a:fld>
            <a:endParaRPr lang="en-US"/>
          </a:p>
        </p:txBody>
      </p:sp>
    </p:spTree>
    <p:extLst>
      <p:ext uri="{BB962C8B-B14F-4D97-AF65-F5344CB8AC3E}">
        <p14:creationId xmlns:p14="http://schemas.microsoft.com/office/powerpoint/2010/main" val="272896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28E06-C8F0-435B-A9BA-182C196AC12E}" type="slidenum">
              <a:rPr lang="en-US" smtClean="0"/>
              <a:t>5</a:t>
            </a:fld>
            <a:endParaRPr lang="en-US"/>
          </a:p>
        </p:txBody>
      </p:sp>
    </p:spTree>
    <p:extLst>
      <p:ext uri="{BB962C8B-B14F-4D97-AF65-F5344CB8AC3E}">
        <p14:creationId xmlns:p14="http://schemas.microsoft.com/office/powerpoint/2010/main" val="988674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it is good pedagogical practice to pose questions that ask for facts, it is important that it is part of a variety.  Questions that ask for facts generally involve little debate, exchange, and discussion amongst students.  You will find that out of all your students, generally all will post roughly the same response.</a:t>
            </a:r>
            <a:endParaRPr lang="en-US" dirty="0"/>
          </a:p>
        </p:txBody>
      </p:sp>
      <p:sp>
        <p:nvSpPr>
          <p:cNvPr id="4" name="Slide Number Placeholder 3"/>
          <p:cNvSpPr>
            <a:spLocks noGrp="1"/>
          </p:cNvSpPr>
          <p:nvPr>
            <p:ph type="sldNum" sz="quarter" idx="10"/>
          </p:nvPr>
        </p:nvSpPr>
        <p:spPr/>
        <p:txBody>
          <a:bodyPr/>
          <a:lstStyle/>
          <a:p>
            <a:fld id="{B6328E06-C8F0-435B-A9BA-182C196AC12E}" type="slidenum">
              <a:rPr lang="en-US" smtClean="0"/>
              <a:t>6</a:t>
            </a:fld>
            <a:endParaRPr lang="en-US"/>
          </a:p>
        </p:txBody>
      </p:sp>
    </p:spTree>
    <p:extLst>
      <p:ext uri="{BB962C8B-B14F-4D97-AF65-F5344CB8AC3E}">
        <p14:creationId xmlns:p14="http://schemas.microsoft.com/office/powerpoint/2010/main" val="1183065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328E06-C8F0-435B-A9BA-182C196AC12E}" type="slidenum">
              <a:rPr lang="en-US" smtClean="0"/>
              <a:t>7</a:t>
            </a:fld>
            <a:endParaRPr lang="en-US"/>
          </a:p>
        </p:txBody>
      </p:sp>
    </p:spTree>
    <p:extLst>
      <p:ext uri="{BB962C8B-B14F-4D97-AF65-F5344CB8AC3E}">
        <p14:creationId xmlns:p14="http://schemas.microsoft.com/office/powerpoint/2010/main" val="91973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Bloom’s taxonomy these types of questions would be considered at the </a:t>
            </a:r>
            <a:r>
              <a:rPr lang="en-US" dirty="0" err="1" smtClean="0"/>
              <a:t>analze</a:t>
            </a:r>
            <a:r>
              <a:rPr lang="en-US" dirty="0" smtClean="0"/>
              <a:t>, evaluate, and create levels</a:t>
            </a:r>
            <a:endParaRPr lang="en-US" dirty="0"/>
          </a:p>
        </p:txBody>
      </p:sp>
      <p:sp>
        <p:nvSpPr>
          <p:cNvPr id="4" name="Slide Number Placeholder 3"/>
          <p:cNvSpPr>
            <a:spLocks noGrp="1"/>
          </p:cNvSpPr>
          <p:nvPr>
            <p:ph type="sldNum" sz="quarter" idx="10"/>
          </p:nvPr>
        </p:nvSpPr>
        <p:spPr/>
        <p:txBody>
          <a:bodyPr/>
          <a:lstStyle/>
          <a:p>
            <a:fld id="{B6328E06-C8F0-435B-A9BA-182C196AC12E}" type="slidenum">
              <a:rPr lang="en-US" smtClean="0"/>
              <a:t>8</a:t>
            </a:fld>
            <a:endParaRPr lang="en-US"/>
          </a:p>
        </p:txBody>
      </p:sp>
    </p:spTree>
    <p:extLst>
      <p:ext uri="{BB962C8B-B14F-4D97-AF65-F5344CB8AC3E}">
        <p14:creationId xmlns:p14="http://schemas.microsoft.com/office/powerpoint/2010/main" val="394901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Learner are generally eager to share personal experiences; especially adult learners.  Asking questions that solicit relevant personal information or opinions should not be the only type of question you pose but its very effective in student engagement.</a:t>
            </a:r>
          </a:p>
          <a:p>
            <a:endParaRPr lang="en-US" dirty="0"/>
          </a:p>
          <a:p>
            <a:r>
              <a:rPr lang="en-US" dirty="0" smtClean="0"/>
              <a:t>In this example you ask the student if they personally have had an experience but also follow-up with them relating it to someone they know.  Usually if they have not experienced something themselves, they know someone else that they can relate the topic to.</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B6328E06-C8F0-435B-A9BA-182C196AC12E}" type="slidenum">
              <a:rPr lang="en-US" smtClean="0"/>
              <a:t>9</a:t>
            </a:fld>
            <a:endParaRPr lang="en-US"/>
          </a:p>
        </p:txBody>
      </p:sp>
    </p:spTree>
    <p:extLst>
      <p:ext uri="{BB962C8B-B14F-4D97-AF65-F5344CB8AC3E}">
        <p14:creationId xmlns:p14="http://schemas.microsoft.com/office/powerpoint/2010/main" val="86822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3/4/2016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3/4/2016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3/4/2016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3/4/2016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3/4/2016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3/4/2016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Designing Discussions that Work</a:t>
            </a:r>
            <a:endParaRPr lang="en-US" dirty="0"/>
          </a:p>
        </p:txBody>
      </p:sp>
      <p:sp>
        <p:nvSpPr>
          <p:cNvPr id="3" name="Subtitle 2"/>
          <p:cNvSpPr>
            <a:spLocks noGrp="1"/>
          </p:cNvSpPr>
          <p:nvPr>
            <p:ph type="subTitle" idx="1"/>
          </p:nvPr>
        </p:nvSpPr>
        <p:spPr/>
        <p:txBody>
          <a:bodyPr/>
          <a:lstStyle/>
          <a:p>
            <a:r>
              <a:rPr lang="en-US" dirty="0" smtClean="0"/>
              <a:t>In an online environment</a:t>
            </a:r>
            <a:endParaRPr lang="en-US" dirty="0"/>
          </a:p>
        </p:txBody>
      </p:sp>
    </p:spTree>
    <p:extLst>
      <p:ext uri="{BB962C8B-B14F-4D97-AF65-F5344CB8AC3E}">
        <p14:creationId xmlns:p14="http://schemas.microsoft.com/office/powerpoint/2010/main" val="3106954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 starts at the beginning….</a:t>
            </a:r>
            <a:endParaRPr lang="en-US" dirty="0"/>
          </a:p>
        </p:txBody>
      </p:sp>
      <p:sp>
        <p:nvSpPr>
          <p:cNvPr id="5" name="Text Placeholder 4"/>
          <p:cNvSpPr>
            <a:spLocks noGrp="1"/>
          </p:cNvSpPr>
          <p:nvPr>
            <p:ph type="body" idx="1"/>
          </p:nvPr>
        </p:nvSpPr>
        <p:spPr>
          <a:xfrm>
            <a:off x="442830" y="1582091"/>
            <a:ext cx="3302738" cy="576262"/>
          </a:xfrm>
        </p:spPr>
        <p:txBody>
          <a:bodyPr/>
          <a:lstStyle/>
          <a:p>
            <a:r>
              <a:rPr lang="en-US" dirty="0" smtClean="0"/>
              <a:t>Convergent Thinking</a:t>
            </a:r>
            <a:endParaRPr lang="en-US" dirty="0"/>
          </a:p>
        </p:txBody>
      </p:sp>
      <p:sp>
        <p:nvSpPr>
          <p:cNvPr id="8" name="Text Placeholder 7"/>
          <p:cNvSpPr>
            <a:spLocks noGrp="1"/>
          </p:cNvSpPr>
          <p:nvPr>
            <p:ph type="body" sz="half" idx="15"/>
          </p:nvPr>
        </p:nvSpPr>
        <p:spPr>
          <a:xfrm>
            <a:off x="651509" y="2269331"/>
            <a:ext cx="2927350" cy="3589338"/>
          </a:xfrm>
        </p:spPr>
        <p:txBody>
          <a:bodyPr/>
          <a:lstStyle/>
          <a:p>
            <a:r>
              <a:rPr lang="en-US" dirty="0" smtClean="0"/>
              <a:t>Usually begin with:</a:t>
            </a:r>
          </a:p>
          <a:p>
            <a:r>
              <a:rPr lang="en-US" dirty="0" smtClean="0"/>
              <a:t>Why </a:t>
            </a:r>
          </a:p>
          <a:p>
            <a:r>
              <a:rPr lang="en-US" dirty="0" smtClean="0"/>
              <a:t>How</a:t>
            </a:r>
          </a:p>
          <a:p>
            <a:r>
              <a:rPr lang="en-US" dirty="0" smtClean="0"/>
              <a:t>In what ways….</a:t>
            </a:r>
          </a:p>
          <a:p>
            <a:endParaRPr lang="en-US" dirty="0"/>
          </a:p>
          <a:p>
            <a:r>
              <a:rPr lang="en-US" dirty="0" smtClean="0"/>
              <a:t>Convergent thinking generally means “to produce the correct answer.”  Learners can research a topic and can bring a variety of problems together to solve a problem.  </a:t>
            </a:r>
            <a:endParaRPr lang="en-US" dirty="0"/>
          </a:p>
        </p:txBody>
      </p:sp>
      <p:sp>
        <p:nvSpPr>
          <p:cNvPr id="6" name="Text Placeholder 5"/>
          <p:cNvSpPr>
            <a:spLocks noGrp="1"/>
          </p:cNvSpPr>
          <p:nvPr>
            <p:ph type="body" sz="quarter" idx="3"/>
          </p:nvPr>
        </p:nvSpPr>
        <p:spPr>
          <a:xfrm>
            <a:off x="3904765" y="1565117"/>
            <a:ext cx="2936241" cy="576262"/>
          </a:xfrm>
        </p:spPr>
        <p:txBody>
          <a:bodyPr/>
          <a:lstStyle/>
          <a:p>
            <a:r>
              <a:rPr lang="en-US" dirty="0" smtClean="0"/>
              <a:t>Divergent Thinking	</a:t>
            </a:r>
            <a:endParaRPr lang="en-US" dirty="0"/>
          </a:p>
        </p:txBody>
      </p:sp>
      <p:sp>
        <p:nvSpPr>
          <p:cNvPr id="9" name="Text Placeholder 8"/>
          <p:cNvSpPr>
            <a:spLocks noGrp="1"/>
          </p:cNvSpPr>
          <p:nvPr>
            <p:ph type="body" sz="half" idx="16"/>
          </p:nvPr>
        </p:nvSpPr>
        <p:spPr>
          <a:xfrm>
            <a:off x="3883659" y="2147306"/>
            <a:ext cx="2946794" cy="3833388"/>
          </a:xfrm>
        </p:spPr>
        <p:txBody>
          <a:bodyPr>
            <a:normAutofit lnSpcReduction="10000"/>
          </a:bodyPr>
          <a:lstStyle/>
          <a:p>
            <a:r>
              <a:rPr lang="en-US" dirty="0" smtClean="0"/>
              <a:t>Usually begin with:</a:t>
            </a:r>
          </a:p>
          <a:p>
            <a:r>
              <a:rPr lang="en-US" dirty="0" smtClean="0"/>
              <a:t>Imagine</a:t>
            </a:r>
          </a:p>
          <a:p>
            <a:r>
              <a:rPr lang="en-US" dirty="0" smtClean="0"/>
              <a:t>Suppose </a:t>
            </a:r>
          </a:p>
          <a:p>
            <a:r>
              <a:rPr lang="en-US" dirty="0" smtClean="0"/>
              <a:t>Predict</a:t>
            </a:r>
          </a:p>
          <a:p>
            <a:r>
              <a:rPr lang="en-US" dirty="0" smtClean="0"/>
              <a:t>If..., then….</a:t>
            </a:r>
          </a:p>
          <a:p>
            <a:r>
              <a:rPr lang="en-US" dirty="0" smtClean="0"/>
              <a:t>How might</a:t>
            </a:r>
          </a:p>
          <a:p>
            <a:r>
              <a:rPr lang="en-US" dirty="0" smtClean="0"/>
              <a:t>Can you create</a:t>
            </a:r>
          </a:p>
          <a:p>
            <a:r>
              <a:rPr lang="en-US" dirty="0" smtClean="0"/>
              <a:t>What are some possible consequences</a:t>
            </a:r>
          </a:p>
          <a:p>
            <a:endParaRPr lang="en-US" dirty="0" smtClean="0"/>
          </a:p>
          <a:p>
            <a:r>
              <a:rPr lang="en-US" dirty="0" smtClean="0"/>
              <a:t>Divergent thinking allows students to take a topic and creatively expand on the ideas.  </a:t>
            </a:r>
            <a:endParaRPr lang="en-US" dirty="0"/>
          </a:p>
        </p:txBody>
      </p:sp>
      <p:sp>
        <p:nvSpPr>
          <p:cNvPr id="7" name="Text Placeholder 6"/>
          <p:cNvSpPr>
            <a:spLocks noGrp="1"/>
          </p:cNvSpPr>
          <p:nvPr>
            <p:ph type="body" sz="quarter" idx="13"/>
          </p:nvPr>
        </p:nvSpPr>
        <p:spPr>
          <a:xfrm>
            <a:off x="7075182" y="1565117"/>
            <a:ext cx="3051395" cy="576262"/>
          </a:xfrm>
        </p:spPr>
        <p:txBody>
          <a:bodyPr/>
          <a:lstStyle/>
          <a:p>
            <a:r>
              <a:rPr lang="en-US" dirty="0" smtClean="0"/>
              <a:t>Evaluative Thinking</a:t>
            </a:r>
            <a:endParaRPr lang="en-US" dirty="0"/>
          </a:p>
        </p:txBody>
      </p:sp>
      <p:sp>
        <p:nvSpPr>
          <p:cNvPr id="10" name="Text Placeholder 9"/>
          <p:cNvSpPr>
            <a:spLocks noGrp="1"/>
          </p:cNvSpPr>
          <p:nvPr>
            <p:ph type="body" sz="half" idx="17"/>
          </p:nvPr>
        </p:nvSpPr>
        <p:spPr>
          <a:xfrm>
            <a:off x="7148848" y="2141379"/>
            <a:ext cx="2991755" cy="3961340"/>
          </a:xfrm>
        </p:spPr>
        <p:txBody>
          <a:bodyPr>
            <a:normAutofit lnSpcReduction="10000"/>
          </a:bodyPr>
          <a:lstStyle/>
          <a:p>
            <a:r>
              <a:rPr lang="en-US" dirty="0" smtClean="0"/>
              <a:t>Usually begins with these words or phrases:</a:t>
            </a:r>
          </a:p>
          <a:p>
            <a:r>
              <a:rPr lang="en-US" dirty="0" smtClean="0"/>
              <a:t>Defend</a:t>
            </a:r>
          </a:p>
          <a:p>
            <a:r>
              <a:rPr lang="en-US" dirty="0" smtClean="0"/>
              <a:t>Judge</a:t>
            </a:r>
          </a:p>
          <a:p>
            <a:r>
              <a:rPr lang="en-US" dirty="0" smtClean="0"/>
              <a:t>Justify</a:t>
            </a:r>
          </a:p>
          <a:p>
            <a:r>
              <a:rPr lang="en-US" dirty="0" smtClean="0"/>
              <a:t>What do you think about…</a:t>
            </a:r>
          </a:p>
          <a:p>
            <a:r>
              <a:rPr lang="en-US" dirty="0" smtClean="0"/>
              <a:t>What is your opinion…</a:t>
            </a:r>
          </a:p>
          <a:p>
            <a:endParaRPr lang="en-US" dirty="0" smtClean="0"/>
          </a:p>
          <a:p>
            <a:r>
              <a:rPr lang="en-US" dirty="0" smtClean="0"/>
              <a:t>Evaluative thinking takes students to the next level by pursuing deeper knowledge through reflection, understanding various perspectives, and being able to make an informed decision.  </a:t>
            </a:r>
          </a:p>
          <a:p>
            <a:endParaRPr lang="en-US" dirty="0"/>
          </a:p>
        </p:txBody>
      </p:sp>
    </p:spTree>
    <p:extLst>
      <p:ext uri="{BB962C8B-B14F-4D97-AF65-F5344CB8AC3E}">
        <p14:creationId xmlns:p14="http://schemas.microsoft.com/office/powerpoint/2010/main" val="1371213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47" y="392691"/>
            <a:ext cx="9404723" cy="1400530"/>
          </a:xfrm>
        </p:spPr>
        <p:txBody>
          <a:bodyPr/>
          <a:lstStyle/>
          <a:p>
            <a:r>
              <a:rPr lang="en-US" dirty="0" smtClean="0"/>
              <a:t>Example</a:t>
            </a:r>
            <a:endParaRPr lang="en-US" dirty="0"/>
          </a:p>
        </p:txBody>
      </p:sp>
      <p:sp>
        <p:nvSpPr>
          <p:cNvPr id="3" name="Text Placeholder 2"/>
          <p:cNvSpPr>
            <a:spLocks noGrp="1"/>
          </p:cNvSpPr>
          <p:nvPr>
            <p:ph type="body" idx="1"/>
          </p:nvPr>
        </p:nvSpPr>
        <p:spPr/>
        <p:txBody>
          <a:bodyPr/>
          <a:lstStyle/>
          <a:p>
            <a:r>
              <a:rPr lang="en-US" dirty="0" smtClean="0"/>
              <a:t>Convergent</a:t>
            </a:r>
            <a:endParaRPr lang="en-US" dirty="0"/>
          </a:p>
        </p:txBody>
      </p:sp>
      <p:sp>
        <p:nvSpPr>
          <p:cNvPr id="6" name="Content Placeholder 5"/>
          <p:cNvSpPr>
            <a:spLocks noGrp="1"/>
          </p:cNvSpPr>
          <p:nvPr>
            <p:ph type="body" sz="half" idx="15"/>
          </p:nvPr>
        </p:nvSpPr>
        <p:spPr>
          <a:xfrm>
            <a:off x="7777540" y="2667000"/>
            <a:ext cx="2927350" cy="3589338"/>
          </a:xfrm>
        </p:spPr>
        <p:txBody>
          <a:bodyPr/>
          <a:lstStyle/>
          <a:p>
            <a:r>
              <a:rPr lang="en-US" dirty="0" smtClean="0"/>
              <a:t>In your experience, do you feel that student engagement is increased through discussion?  Are there options that may be a better alternative?</a:t>
            </a:r>
            <a:endParaRPr lang="en-US" dirty="0"/>
          </a:p>
        </p:txBody>
      </p:sp>
      <p:sp>
        <p:nvSpPr>
          <p:cNvPr id="5" name="Text Placeholder 4"/>
          <p:cNvSpPr>
            <a:spLocks noGrp="1"/>
          </p:cNvSpPr>
          <p:nvPr>
            <p:ph type="body" sz="quarter" idx="3"/>
          </p:nvPr>
        </p:nvSpPr>
        <p:spPr>
          <a:xfrm>
            <a:off x="7949719" y="1988437"/>
            <a:ext cx="2936241" cy="576262"/>
          </a:xfrm>
        </p:spPr>
        <p:txBody>
          <a:bodyPr/>
          <a:lstStyle/>
          <a:p>
            <a:r>
              <a:rPr lang="en-US" dirty="0" smtClean="0"/>
              <a:t>Evaluative</a:t>
            </a:r>
            <a:endParaRPr lang="en-US" dirty="0"/>
          </a:p>
        </p:txBody>
      </p:sp>
      <p:sp>
        <p:nvSpPr>
          <p:cNvPr id="7" name="Text Placeholder 6"/>
          <p:cNvSpPr>
            <a:spLocks noGrp="1"/>
          </p:cNvSpPr>
          <p:nvPr>
            <p:ph type="body" sz="half" idx="16"/>
          </p:nvPr>
        </p:nvSpPr>
        <p:spPr/>
        <p:txBody>
          <a:bodyPr/>
          <a:lstStyle/>
          <a:p>
            <a:r>
              <a:rPr lang="en-US" dirty="0" smtClean="0"/>
              <a:t>How might discussion boards increase student engagement and support a community-based approach in learning?</a:t>
            </a:r>
            <a:endParaRPr lang="en-US" dirty="0"/>
          </a:p>
        </p:txBody>
      </p:sp>
      <p:sp>
        <p:nvSpPr>
          <p:cNvPr id="4" name="Content Placeholder 3"/>
          <p:cNvSpPr>
            <a:spLocks noGrp="1"/>
          </p:cNvSpPr>
          <p:nvPr>
            <p:ph type="body" sz="quarter" idx="13"/>
          </p:nvPr>
        </p:nvSpPr>
        <p:spPr>
          <a:xfrm>
            <a:off x="3887787" y="1941979"/>
            <a:ext cx="2932113" cy="576262"/>
          </a:xfrm>
        </p:spPr>
        <p:txBody>
          <a:bodyPr/>
          <a:lstStyle/>
          <a:p>
            <a:r>
              <a:rPr lang="en-US" dirty="0" smtClean="0"/>
              <a:t>Divergent</a:t>
            </a:r>
            <a:endParaRPr lang="en-US" dirty="0"/>
          </a:p>
        </p:txBody>
      </p:sp>
      <p:sp>
        <p:nvSpPr>
          <p:cNvPr id="8" name="Text Placeholder 7"/>
          <p:cNvSpPr>
            <a:spLocks noGrp="1"/>
          </p:cNvSpPr>
          <p:nvPr>
            <p:ph type="body" sz="half" idx="17"/>
          </p:nvPr>
        </p:nvSpPr>
        <p:spPr>
          <a:xfrm>
            <a:off x="524724" y="2685414"/>
            <a:ext cx="2932113" cy="3589338"/>
          </a:xfrm>
        </p:spPr>
        <p:txBody>
          <a:bodyPr/>
          <a:lstStyle/>
          <a:p>
            <a:r>
              <a:rPr lang="en-US" dirty="0"/>
              <a:t>How are discussion boards beneficial?</a:t>
            </a:r>
          </a:p>
          <a:p>
            <a:endParaRPr lang="en-US" dirty="0"/>
          </a:p>
        </p:txBody>
      </p:sp>
    </p:spTree>
    <p:extLst>
      <p:ext uri="{BB962C8B-B14F-4D97-AF65-F5344CB8AC3E}">
        <p14:creationId xmlns:p14="http://schemas.microsoft.com/office/powerpoint/2010/main" val="668301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Other important considerations</a:t>
            </a:r>
            <a:endParaRPr lang="en-US" dirty="0"/>
          </a:p>
        </p:txBody>
      </p:sp>
      <p:sp>
        <p:nvSpPr>
          <p:cNvPr id="10" name="Text Placeholder 9"/>
          <p:cNvSpPr>
            <a:spLocks noGrp="1"/>
          </p:cNvSpPr>
          <p:nvPr>
            <p:ph type="body" idx="1"/>
          </p:nvPr>
        </p:nvSpPr>
        <p:spPr>
          <a:xfrm>
            <a:off x="631993" y="1462560"/>
            <a:ext cx="2946866" cy="576262"/>
          </a:xfrm>
        </p:spPr>
        <p:txBody>
          <a:bodyPr/>
          <a:lstStyle/>
          <a:p>
            <a:r>
              <a:rPr lang="en-US" dirty="0" smtClean="0"/>
              <a:t>Time Management	</a:t>
            </a:r>
            <a:endParaRPr lang="en-US" dirty="0"/>
          </a:p>
        </p:txBody>
      </p:sp>
      <p:sp>
        <p:nvSpPr>
          <p:cNvPr id="13" name="Text Placeholder 12"/>
          <p:cNvSpPr>
            <a:spLocks noGrp="1"/>
          </p:cNvSpPr>
          <p:nvPr>
            <p:ph type="body" sz="half" idx="15"/>
          </p:nvPr>
        </p:nvSpPr>
        <p:spPr>
          <a:xfrm>
            <a:off x="641751" y="2184088"/>
            <a:ext cx="2927350" cy="3589338"/>
          </a:xfrm>
        </p:spPr>
        <p:txBody>
          <a:bodyPr/>
          <a:lstStyle/>
          <a:p>
            <a:pPr marL="285750" indent="-285750">
              <a:buFont typeface="Arial" panose="020B0604020202020204" pitchFamily="34" charset="0"/>
              <a:buChar char="•"/>
            </a:pPr>
            <a:r>
              <a:rPr lang="en-US" dirty="0" smtClean="0"/>
              <a:t>Summarize general discussion</a:t>
            </a:r>
          </a:p>
          <a:p>
            <a:pPr marL="285750" indent="-285750">
              <a:buFont typeface="Arial" panose="020B0604020202020204" pitchFamily="34" charset="0"/>
              <a:buChar char="•"/>
            </a:pPr>
            <a:r>
              <a:rPr lang="en-US" dirty="0" smtClean="0"/>
              <a:t>Chime in when appropriate</a:t>
            </a:r>
          </a:p>
          <a:p>
            <a:pPr marL="285750" indent="-285750">
              <a:buFont typeface="Arial" panose="020B0604020202020204" pitchFamily="34" charset="0"/>
              <a:buChar char="•"/>
            </a:pPr>
            <a:r>
              <a:rPr lang="en-US" dirty="0" smtClean="0"/>
              <a:t>Check DB every time you enter course.  </a:t>
            </a:r>
          </a:p>
        </p:txBody>
      </p:sp>
      <p:sp>
        <p:nvSpPr>
          <p:cNvPr id="11" name="Text Placeholder 10"/>
          <p:cNvSpPr>
            <a:spLocks noGrp="1"/>
          </p:cNvSpPr>
          <p:nvPr>
            <p:ph type="body" sz="quarter" idx="3"/>
          </p:nvPr>
        </p:nvSpPr>
        <p:spPr>
          <a:xfrm>
            <a:off x="3873106" y="1462560"/>
            <a:ext cx="2936241" cy="576262"/>
          </a:xfrm>
        </p:spPr>
        <p:txBody>
          <a:bodyPr/>
          <a:lstStyle/>
          <a:p>
            <a:r>
              <a:rPr lang="en-US" dirty="0" smtClean="0"/>
              <a:t>Instructor Presence</a:t>
            </a:r>
            <a:endParaRPr lang="en-US" dirty="0"/>
          </a:p>
        </p:txBody>
      </p:sp>
      <p:sp>
        <p:nvSpPr>
          <p:cNvPr id="14" name="Text Placeholder 13"/>
          <p:cNvSpPr>
            <a:spLocks noGrp="1"/>
          </p:cNvSpPr>
          <p:nvPr>
            <p:ph type="body" sz="half" idx="16"/>
          </p:nvPr>
        </p:nvSpPr>
        <p:spPr>
          <a:xfrm>
            <a:off x="3875075" y="2184088"/>
            <a:ext cx="2946794" cy="3589338"/>
          </a:xfrm>
        </p:spPr>
        <p:txBody>
          <a:bodyPr/>
          <a:lstStyle/>
          <a:p>
            <a:pPr marL="285750" indent="-285750">
              <a:buFont typeface="Arial" panose="020B0604020202020204" pitchFamily="34" charset="0"/>
              <a:buChar char="•"/>
            </a:pPr>
            <a:r>
              <a:rPr lang="en-US" dirty="0" smtClean="0"/>
              <a:t>Instructor should be present in order to provide feedback.  </a:t>
            </a:r>
          </a:p>
          <a:p>
            <a:pPr marL="285750" indent="-285750">
              <a:buFont typeface="Arial" panose="020B0604020202020204" pitchFamily="34" charset="0"/>
              <a:buChar char="•"/>
            </a:pPr>
            <a:r>
              <a:rPr lang="en-US" dirty="0" smtClean="0"/>
              <a:t>Option to restrict viewing thread until first post is submitted.</a:t>
            </a:r>
          </a:p>
          <a:p>
            <a:pPr marL="285750" indent="-285750">
              <a:buFont typeface="Arial" panose="020B0604020202020204" pitchFamily="34" charset="0"/>
              <a:buChar char="•"/>
            </a:pPr>
            <a:r>
              <a:rPr lang="en-US" dirty="0" smtClean="0"/>
              <a:t>Limited amount of students may increase instructor responsibility to interact</a:t>
            </a:r>
          </a:p>
          <a:p>
            <a:pPr marL="285750" indent="-285750">
              <a:buFont typeface="Arial" panose="020B0604020202020204" pitchFamily="34" charset="0"/>
              <a:buChar char="•"/>
            </a:pPr>
            <a:endParaRPr lang="en-US" dirty="0" smtClean="0"/>
          </a:p>
          <a:p>
            <a:endParaRPr lang="en-US" dirty="0"/>
          </a:p>
          <a:p>
            <a:endParaRPr lang="en-US" dirty="0" smtClean="0"/>
          </a:p>
          <a:p>
            <a:endParaRPr lang="en-US" dirty="0"/>
          </a:p>
        </p:txBody>
      </p:sp>
      <p:sp>
        <p:nvSpPr>
          <p:cNvPr id="12" name="Text Placeholder 11"/>
          <p:cNvSpPr>
            <a:spLocks noGrp="1"/>
          </p:cNvSpPr>
          <p:nvPr>
            <p:ph type="body" sz="quarter" idx="13"/>
          </p:nvPr>
        </p:nvSpPr>
        <p:spPr>
          <a:xfrm>
            <a:off x="7132839" y="1462560"/>
            <a:ext cx="2932113" cy="576262"/>
          </a:xfrm>
        </p:spPr>
        <p:txBody>
          <a:bodyPr/>
          <a:lstStyle/>
          <a:p>
            <a:r>
              <a:rPr lang="en-US" dirty="0" smtClean="0"/>
              <a:t>Grading Expectations</a:t>
            </a:r>
            <a:endParaRPr lang="en-US" dirty="0"/>
          </a:p>
        </p:txBody>
      </p:sp>
      <p:sp>
        <p:nvSpPr>
          <p:cNvPr id="15" name="Text Placeholder 14"/>
          <p:cNvSpPr>
            <a:spLocks noGrp="1"/>
          </p:cNvSpPr>
          <p:nvPr>
            <p:ph type="body" sz="half" idx="17"/>
          </p:nvPr>
        </p:nvSpPr>
        <p:spPr>
          <a:xfrm>
            <a:off x="7123905" y="2207476"/>
            <a:ext cx="2932113" cy="3589338"/>
          </a:xfrm>
        </p:spPr>
        <p:txBody>
          <a:bodyPr/>
          <a:lstStyle/>
          <a:p>
            <a:pPr marL="285750" indent="-285750">
              <a:buFont typeface="Arial" panose="020B0604020202020204" pitchFamily="34" charset="0"/>
              <a:buChar char="•"/>
            </a:pPr>
            <a:r>
              <a:rPr lang="en-US" dirty="0" smtClean="0"/>
              <a:t>Rubric enhances the importance and participation, clearly lays out expectations</a:t>
            </a:r>
          </a:p>
          <a:p>
            <a:pPr marL="285750" indent="-285750">
              <a:buFont typeface="Arial" panose="020B0604020202020204" pitchFamily="34" charset="0"/>
              <a:buChar char="•"/>
            </a:pPr>
            <a:r>
              <a:rPr lang="en-US" dirty="0" smtClean="0"/>
              <a:t>Can be participation points in-person</a:t>
            </a:r>
          </a:p>
          <a:p>
            <a:pPr marL="285750" indent="-285750">
              <a:buFont typeface="Arial" panose="020B0604020202020204" pitchFamily="34" charset="0"/>
              <a:buChar char="•"/>
            </a:pPr>
            <a:r>
              <a:rPr lang="en-US" dirty="0" smtClean="0"/>
              <a:t>Be aware of student response requirements.</a:t>
            </a:r>
          </a:p>
          <a:p>
            <a:pPr marL="285750" indent="-285750">
              <a:buFont typeface="Arial" panose="020B0604020202020204" pitchFamily="34" charset="0"/>
              <a:buChar char="•"/>
            </a:pPr>
            <a:r>
              <a:rPr lang="en-US" dirty="0" smtClean="0"/>
              <a:t>Determine point values; decide whether or not content should outweigh grammar.</a:t>
            </a:r>
          </a:p>
          <a:p>
            <a:pPr marL="285750" indent="-285750">
              <a:buFont typeface="Arial" panose="020B0604020202020204" pitchFamily="34" charset="0"/>
              <a:buChar char="•"/>
            </a:pPr>
            <a:r>
              <a:rPr lang="en-US" dirty="0" smtClean="0"/>
              <a:t>Grade partially until reply has been submitted.</a:t>
            </a:r>
            <a:endParaRPr lang="en-US" dirty="0"/>
          </a:p>
          <a:p>
            <a:endParaRPr lang="en-US" dirty="0"/>
          </a:p>
        </p:txBody>
      </p:sp>
      <p:sp>
        <p:nvSpPr>
          <p:cNvPr id="16" name="TextBox 15"/>
          <p:cNvSpPr txBox="1"/>
          <p:nvPr/>
        </p:nvSpPr>
        <p:spPr>
          <a:xfrm>
            <a:off x="1167898" y="6104266"/>
            <a:ext cx="8646059" cy="523220"/>
          </a:xfrm>
          <a:prstGeom prst="rect">
            <a:avLst/>
          </a:prstGeom>
          <a:noFill/>
          <a:ln w="57150">
            <a:solidFill>
              <a:schemeClr val="tx1"/>
            </a:solidFill>
          </a:ln>
        </p:spPr>
        <p:txBody>
          <a:bodyPr wrap="square" rtlCol="0">
            <a:spAutoFit/>
          </a:bodyPr>
          <a:lstStyle/>
          <a:p>
            <a:pPr algn="ctr"/>
            <a:r>
              <a:rPr lang="en-US" sz="2800" dirty="0" smtClean="0"/>
              <a:t>What other “best practices” are you doing?</a:t>
            </a:r>
            <a:endParaRPr lang="en-US" sz="2800" dirty="0"/>
          </a:p>
        </p:txBody>
      </p:sp>
    </p:spTree>
    <p:extLst>
      <p:ext uri="{BB962C8B-B14F-4D97-AF65-F5344CB8AC3E}">
        <p14:creationId xmlns:p14="http://schemas.microsoft.com/office/powerpoint/2010/main" val="793172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9" name="Content Placeholder 8"/>
          <p:cNvSpPr>
            <a:spLocks noGrp="1"/>
          </p:cNvSpPr>
          <p:nvPr>
            <p:ph idx="1"/>
          </p:nvPr>
        </p:nvSpPr>
        <p:spPr>
          <a:xfrm>
            <a:off x="1104293" y="1853248"/>
            <a:ext cx="8946541" cy="4195481"/>
          </a:xfrm>
        </p:spPr>
        <p:txBody>
          <a:bodyPr>
            <a:normAutofit/>
          </a:bodyPr>
          <a:lstStyle/>
          <a:p>
            <a:r>
              <a:rPr lang="en-US" dirty="0" smtClean="0"/>
              <a:t>Practice writing a couple questions that are applicable to your subject area</a:t>
            </a:r>
          </a:p>
          <a:p>
            <a:r>
              <a:rPr lang="en-US" dirty="0" smtClean="0"/>
              <a:t>Keep in mind: </a:t>
            </a:r>
          </a:p>
          <a:p>
            <a:pPr lvl="1"/>
            <a:r>
              <a:rPr lang="en-US" dirty="0" smtClean="0"/>
              <a:t>Avoid Yes/No questions</a:t>
            </a:r>
          </a:p>
          <a:p>
            <a:pPr lvl="1"/>
            <a:r>
              <a:rPr lang="en-US" dirty="0" smtClean="0"/>
              <a:t>Avoid purely factual answers</a:t>
            </a:r>
          </a:p>
          <a:p>
            <a:pPr lvl="1"/>
            <a:r>
              <a:rPr lang="en-US" dirty="0" smtClean="0"/>
              <a:t>Target reflection, interpretation, analysis, or problem solving</a:t>
            </a:r>
          </a:p>
          <a:p>
            <a:pPr lvl="1"/>
            <a:r>
              <a:rPr lang="en-US" dirty="0" smtClean="0"/>
              <a:t>Ask questions that solicit personal experience</a:t>
            </a:r>
          </a:p>
          <a:p>
            <a:pPr lvl="1"/>
            <a:endParaRPr lang="en-US" dirty="0"/>
          </a:p>
          <a:p>
            <a:r>
              <a:rPr lang="en-US" dirty="0" smtClean="0"/>
              <a:t>Practice writing one convergent, divergent and evaluative question</a:t>
            </a:r>
          </a:p>
          <a:p>
            <a:pPr marL="0" indent="0">
              <a:buNone/>
            </a:pPr>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233803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smtClean="0"/>
              <a:t>Assess </a:t>
            </a:r>
            <a:r>
              <a:rPr lang="en-US" dirty="0" smtClean="0"/>
              <a:t>various types of questions</a:t>
            </a:r>
          </a:p>
          <a:p>
            <a:endParaRPr lang="en-US" dirty="0"/>
          </a:p>
          <a:p>
            <a:r>
              <a:rPr lang="en-US" dirty="0" smtClean="0"/>
              <a:t>Mange time in overseeing discussions</a:t>
            </a:r>
          </a:p>
          <a:p>
            <a:endParaRPr lang="en-US" dirty="0" smtClean="0"/>
          </a:p>
          <a:p>
            <a:r>
              <a:rPr lang="en-US" dirty="0" smtClean="0"/>
              <a:t>Discuss instructor responsibility</a:t>
            </a:r>
          </a:p>
          <a:p>
            <a:endParaRPr lang="en-US" dirty="0" smtClean="0"/>
          </a:p>
          <a:p>
            <a:r>
              <a:rPr lang="en-US" dirty="0" smtClean="0"/>
              <a:t>Discuss effective grading practices</a:t>
            </a:r>
          </a:p>
          <a:p>
            <a:endParaRPr lang="en-US" dirty="0" smtClean="0"/>
          </a:p>
          <a:p>
            <a:r>
              <a:rPr lang="en-US" dirty="0" smtClean="0"/>
              <a:t>Develop questions that are intentional and increase student engagement</a:t>
            </a:r>
            <a:endParaRPr lang="en-US" dirty="0"/>
          </a:p>
        </p:txBody>
      </p:sp>
    </p:spTree>
    <p:extLst>
      <p:ext uri="{BB962C8B-B14F-4D97-AF65-F5344CB8AC3E}">
        <p14:creationId xmlns:p14="http://schemas.microsoft.com/office/powerpoint/2010/main" val="426795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discussions have potential…</a:t>
            </a:r>
            <a:endParaRPr lang="en-US" dirty="0"/>
          </a:p>
        </p:txBody>
      </p:sp>
      <p:sp>
        <p:nvSpPr>
          <p:cNvPr id="3" name="Content Placeholder 2"/>
          <p:cNvSpPr>
            <a:spLocks noGrp="1"/>
          </p:cNvSpPr>
          <p:nvPr>
            <p:ph idx="1"/>
          </p:nvPr>
        </p:nvSpPr>
        <p:spPr/>
        <p:txBody>
          <a:bodyPr/>
          <a:lstStyle/>
          <a:p>
            <a:r>
              <a:rPr lang="en-US" dirty="0" smtClean="0"/>
              <a:t>Online discussions can have a place in all modes of learning</a:t>
            </a:r>
          </a:p>
          <a:p>
            <a:r>
              <a:rPr lang="en-US" dirty="0" smtClean="0"/>
              <a:t>Online discussion can increase participation </a:t>
            </a:r>
          </a:p>
          <a:p>
            <a:r>
              <a:rPr lang="en-US" dirty="0" smtClean="0"/>
              <a:t>Increase thoughtfulness of conversation in student responses</a:t>
            </a:r>
          </a:p>
          <a:p>
            <a:r>
              <a:rPr lang="en-US" dirty="0" smtClean="0"/>
              <a:t>Increases the amount of responses students provide</a:t>
            </a:r>
          </a:p>
          <a:p>
            <a:endParaRPr lang="en-US" dirty="0"/>
          </a:p>
        </p:txBody>
      </p:sp>
    </p:spTree>
    <p:extLst>
      <p:ext uri="{BB962C8B-B14F-4D97-AF65-F5344CB8AC3E}">
        <p14:creationId xmlns:p14="http://schemas.microsoft.com/office/powerpoint/2010/main" val="2627640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asking yes or no questions</a:t>
            </a:r>
            <a:endParaRPr lang="en-US" dirty="0"/>
          </a:p>
        </p:txBody>
      </p:sp>
      <p:sp>
        <p:nvSpPr>
          <p:cNvPr id="3" name="Content Placeholder 2"/>
          <p:cNvSpPr>
            <a:spLocks noGrp="1"/>
          </p:cNvSpPr>
          <p:nvPr>
            <p:ph idx="1"/>
          </p:nvPr>
        </p:nvSpPr>
        <p:spPr>
          <a:xfrm>
            <a:off x="1104293" y="1491603"/>
            <a:ext cx="8946541" cy="4195481"/>
          </a:xfrm>
        </p:spPr>
        <p:txBody>
          <a:bodyPr/>
          <a:lstStyle/>
          <a:p>
            <a:r>
              <a:rPr lang="en-US" dirty="0" smtClean="0"/>
              <a:t>Asking yes/no questions generates a thin discussion by allowing students to respond to a prompt briefly and with little reflection or critical analysis.</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523" y="2604119"/>
            <a:ext cx="5982140" cy="3969326"/>
          </a:xfrm>
          <a:prstGeom prst="rect">
            <a:avLst/>
          </a:prstGeom>
        </p:spPr>
      </p:pic>
    </p:spTree>
    <p:extLst>
      <p:ext uri="{BB962C8B-B14F-4D97-AF65-F5344CB8AC3E}">
        <p14:creationId xmlns:p14="http://schemas.microsoft.com/office/powerpoint/2010/main" val="4254760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sp>
        <p:nvSpPr>
          <p:cNvPr id="3" name="Text Placeholder 2"/>
          <p:cNvSpPr>
            <a:spLocks noGrp="1"/>
          </p:cNvSpPr>
          <p:nvPr>
            <p:ph type="body" idx="1"/>
          </p:nvPr>
        </p:nvSpPr>
        <p:spPr/>
        <p:txBody>
          <a:bodyPr/>
          <a:lstStyle/>
          <a:p>
            <a:r>
              <a:rPr lang="en-US" dirty="0" smtClean="0"/>
              <a:t>Bad Example:	</a:t>
            </a:r>
            <a:endParaRPr lang="en-US" dirty="0"/>
          </a:p>
        </p:txBody>
      </p:sp>
      <p:sp>
        <p:nvSpPr>
          <p:cNvPr id="4" name="Content Placeholder 3"/>
          <p:cNvSpPr>
            <a:spLocks noGrp="1"/>
          </p:cNvSpPr>
          <p:nvPr>
            <p:ph sz="half" idx="2"/>
          </p:nvPr>
        </p:nvSpPr>
        <p:spPr/>
        <p:txBody>
          <a:bodyPr/>
          <a:lstStyle/>
          <a:p>
            <a:r>
              <a:rPr lang="en-US" dirty="0" smtClean="0"/>
              <a:t>Historically, has the U.S. Supreme Court upheld campus-based speech codes?</a:t>
            </a:r>
            <a:endParaRPr lang="en-US" dirty="0"/>
          </a:p>
        </p:txBody>
      </p:sp>
      <p:sp>
        <p:nvSpPr>
          <p:cNvPr id="5" name="Text Placeholder 4"/>
          <p:cNvSpPr>
            <a:spLocks noGrp="1"/>
          </p:cNvSpPr>
          <p:nvPr>
            <p:ph type="body" sz="quarter" idx="3"/>
          </p:nvPr>
        </p:nvSpPr>
        <p:spPr/>
        <p:txBody>
          <a:bodyPr/>
          <a:lstStyle/>
          <a:p>
            <a:r>
              <a:rPr lang="en-US" dirty="0" smtClean="0"/>
              <a:t>Good Example:</a:t>
            </a:r>
            <a:endParaRPr lang="en-US" dirty="0"/>
          </a:p>
        </p:txBody>
      </p:sp>
      <p:sp>
        <p:nvSpPr>
          <p:cNvPr id="6" name="Content Placeholder 5"/>
          <p:cNvSpPr>
            <a:spLocks noGrp="1"/>
          </p:cNvSpPr>
          <p:nvPr>
            <p:ph sz="quarter" idx="4"/>
          </p:nvPr>
        </p:nvSpPr>
        <p:spPr/>
        <p:txBody>
          <a:bodyPr/>
          <a:lstStyle/>
          <a:p>
            <a:r>
              <a:rPr lang="en-US" dirty="0" smtClean="0"/>
              <a:t>What reasons has the U.S. Supreme Court given for tossing out campus-based speech codes and do you agree or disagree with those reasons? </a:t>
            </a:r>
            <a:endParaRPr lang="en-US" dirty="0"/>
          </a:p>
        </p:txBody>
      </p:sp>
    </p:spTree>
    <p:extLst>
      <p:ext uri="{BB962C8B-B14F-4D97-AF65-F5344CB8AC3E}">
        <p14:creationId xmlns:p14="http://schemas.microsoft.com/office/powerpoint/2010/main" val="1211723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questions that call for purely factual answers.</a:t>
            </a:r>
            <a:endParaRPr lang="en-US" dirty="0"/>
          </a:p>
        </p:txBody>
      </p:sp>
      <p:pic>
        <p:nvPicPr>
          <p:cNvPr id="1026" name="Picture 2" descr="https://riversong.files.wordpress.com/2016/01/sgt-joe-friday-dragnet-1950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90356" y="2269921"/>
            <a:ext cx="4627383"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52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sp>
        <p:nvSpPr>
          <p:cNvPr id="3" name="Text Placeholder 2"/>
          <p:cNvSpPr>
            <a:spLocks noGrp="1"/>
          </p:cNvSpPr>
          <p:nvPr>
            <p:ph type="body" idx="1"/>
          </p:nvPr>
        </p:nvSpPr>
        <p:spPr/>
        <p:txBody>
          <a:bodyPr/>
          <a:lstStyle/>
          <a:p>
            <a:r>
              <a:rPr lang="en-US" dirty="0" smtClean="0"/>
              <a:t>Bad Example:</a:t>
            </a:r>
            <a:endParaRPr lang="en-US" dirty="0"/>
          </a:p>
        </p:txBody>
      </p:sp>
      <p:sp>
        <p:nvSpPr>
          <p:cNvPr id="4" name="Content Placeholder 3"/>
          <p:cNvSpPr>
            <a:spLocks noGrp="1"/>
          </p:cNvSpPr>
          <p:nvPr>
            <p:ph sz="half" idx="2"/>
          </p:nvPr>
        </p:nvSpPr>
        <p:spPr/>
        <p:txBody>
          <a:bodyPr/>
          <a:lstStyle/>
          <a:p>
            <a:r>
              <a:rPr lang="en-US" dirty="0" smtClean="0"/>
              <a:t>What is the First Amendment?</a:t>
            </a:r>
            <a:endParaRPr lang="en-US" dirty="0"/>
          </a:p>
        </p:txBody>
      </p:sp>
      <p:sp>
        <p:nvSpPr>
          <p:cNvPr id="5" name="Text Placeholder 4"/>
          <p:cNvSpPr>
            <a:spLocks noGrp="1"/>
          </p:cNvSpPr>
          <p:nvPr>
            <p:ph type="body" sz="quarter" idx="3"/>
          </p:nvPr>
        </p:nvSpPr>
        <p:spPr/>
        <p:txBody>
          <a:bodyPr/>
          <a:lstStyle/>
          <a:p>
            <a:r>
              <a:rPr lang="en-US" dirty="0" smtClean="0"/>
              <a:t>Good Example:</a:t>
            </a:r>
            <a:endParaRPr lang="en-US" dirty="0"/>
          </a:p>
        </p:txBody>
      </p:sp>
      <p:sp>
        <p:nvSpPr>
          <p:cNvPr id="6" name="Content Placeholder 5"/>
          <p:cNvSpPr>
            <a:spLocks noGrp="1"/>
          </p:cNvSpPr>
          <p:nvPr>
            <p:ph sz="quarter" idx="4"/>
          </p:nvPr>
        </p:nvSpPr>
        <p:spPr/>
        <p:txBody>
          <a:bodyPr/>
          <a:lstStyle/>
          <a:p>
            <a:r>
              <a:rPr lang="en-US" dirty="0" smtClean="0"/>
              <a:t>In what ways does the First Amendment’s statement on freedom of speech appear to leave the door open for debate on the legality of hate speech?</a:t>
            </a:r>
            <a:endParaRPr lang="en-US" dirty="0"/>
          </a:p>
        </p:txBody>
      </p:sp>
    </p:spTree>
    <p:extLst>
      <p:ext uri="{BB962C8B-B14F-4D97-AF65-F5344CB8AC3E}">
        <p14:creationId xmlns:p14="http://schemas.microsoft.com/office/powerpoint/2010/main" val="3254116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reflection, interpretation, analysis, or problem solving.</a:t>
            </a:r>
            <a:endParaRPr lang="en-US" dirty="0"/>
          </a:p>
        </p:txBody>
      </p:sp>
      <p:sp>
        <p:nvSpPr>
          <p:cNvPr id="3" name="Content Placeholder 2"/>
          <p:cNvSpPr>
            <a:spLocks noGrp="1"/>
          </p:cNvSpPr>
          <p:nvPr>
            <p:ph idx="1"/>
          </p:nvPr>
        </p:nvSpPr>
        <p:spPr/>
        <p:txBody>
          <a:bodyPr/>
          <a:lstStyle/>
          <a:p>
            <a:r>
              <a:rPr lang="en-US" dirty="0" smtClean="0"/>
              <a:t>Prompt students to think in ways that stretch their understanding.  Asking questions that call for reflection, interpretation, analysis, or problem solving leads to a more meaningful and instructive learning experience.</a:t>
            </a:r>
          </a:p>
          <a:p>
            <a:r>
              <a:rPr lang="en-US" dirty="0" smtClean="0"/>
              <a:t>Good questioning practice in this case would provide a scenario that dives deep into the topic.</a:t>
            </a:r>
            <a:endParaRPr lang="en-US" dirty="0"/>
          </a:p>
        </p:txBody>
      </p:sp>
    </p:spTree>
    <p:extLst>
      <p:ext uri="{BB962C8B-B14F-4D97-AF65-F5344CB8AC3E}">
        <p14:creationId xmlns:p14="http://schemas.microsoft.com/office/powerpoint/2010/main" val="240503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ways to engage….</a:t>
            </a:r>
            <a:endParaRPr lang="en-US" dirty="0"/>
          </a:p>
        </p:txBody>
      </p:sp>
      <p:sp>
        <p:nvSpPr>
          <p:cNvPr id="3" name="Content Placeholder 2"/>
          <p:cNvSpPr>
            <a:spLocks noGrp="1"/>
          </p:cNvSpPr>
          <p:nvPr>
            <p:ph idx="1"/>
          </p:nvPr>
        </p:nvSpPr>
        <p:spPr>
          <a:xfrm>
            <a:off x="1011003" y="1636458"/>
            <a:ext cx="8946541" cy="4195481"/>
          </a:xfrm>
        </p:spPr>
        <p:txBody>
          <a:bodyPr>
            <a:normAutofit lnSpcReduction="10000"/>
          </a:bodyPr>
          <a:lstStyle/>
          <a:p>
            <a:r>
              <a:rPr lang="en-US" dirty="0" smtClean="0"/>
              <a:t>Ask questions that solicit relevant personal opinion and/or personal experiences.</a:t>
            </a:r>
          </a:p>
          <a:p>
            <a:endParaRPr lang="en-US" dirty="0" smtClean="0"/>
          </a:p>
          <a:p>
            <a:endParaRPr lang="en-US" dirty="0"/>
          </a:p>
          <a:p>
            <a:endParaRPr lang="en-US" dirty="0" smtClean="0"/>
          </a:p>
          <a:p>
            <a:endParaRPr lang="en-US" dirty="0"/>
          </a:p>
          <a:p>
            <a:endParaRPr lang="en-US" dirty="0"/>
          </a:p>
          <a:p>
            <a:r>
              <a:rPr lang="en-US" dirty="0" smtClean="0"/>
              <a:t>Example:  Have you ever every been the direct target of work-place harassment?  Have you know a close relative or friend who has?  What was your/their experience like?  How has that experience contributed to your own position on appropriate work-place environments?</a:t>
            </a:r>
          </a:p>
          <a:p>
            <a:endParaRPr lang="en-US" dirty="0"/>
          </a:p>
        </p:txBody>
      </p:sp>
      <p:pic>
        <p:nvPicPr>
          <p:cNvPr id="2050" name="Picture 2" descr="http://www.justatraceblog.com/wp-content/uploads/2013/09/MyExperienceWit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514" y="2328459"/>
            <a:ext cx="5800725"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258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345</TotalTime>
  <Words>1051</Words>
  <Application>Microsoft Office PowerPoint</Application>
  <PresentationFormat>Widescreen</PresentationFormat>
  <Paragraphs>144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Ion</vt:lpstr>
      <vt:lpstr>Designing Discussions that Work</vt:lpstr>
      <vt:lpstr>Objectives:   </vt:lpstr>
      <vt:lpstr>Online discussions have potential…</vt:lpstr>
      <vt:lpstr>Avoid asking yes or no questions</vt:lpstr>
      <vt:lpstr>For example:</vt:lpstr>
      <vt:lpstr>Avoid questions that call for purely factual answers.</vt:lpstr>
      <vt:lpstr>For Example:</vt:lpstr>
      <vt:lpstr>Target reflection, interpretation, analysis, or problem solving.</vt:lpstr>
      <vt:lpstr>More ways to engage….</vt:lpstr>
      <vt:lpstr>It starts at the beginning….</vt:lpstr>
      <vt:lpstr>Example</vt:lpstr>
      <vt:lpstr>Other important considerations</vt:lpstr>
      <vt:lpstr>Your turn…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Student-Centered Discussions</dc:title>
  <dc:creator>Kristin K. Kruzan</dc:creator>
  <cp:lastModifiedBy>Kristin K. Kruzan</cp:lastModifiedBy>
  <cp:revision>29</cp:revision>
  <cp:lastPrinted>2016-03-04T15:15:12Z</cp:lastPrinted>
  <dcterms:created xsi:type="dcterms:W3CDTF">2016-03-02T15:31:24Z</dcterms:created>
  <dcterms:modified xsi:type="dcterms:W3CDTF">2016-03-04T15:16:29Z</dcterms:modified>
</cp:coreProperties>
</file>