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1"/>
  </p:notesMasterIdLst>
  <p:sldIdLst>
    <p:sldId id="285" r:id="rId2"/>
    <p:sldId id="286" r:id="rId3"/>
    <p:sldId id="287" r:id="rId4"/>
    <p:sldId id="288" r:id="rId5"/>
    <p:sldId id="297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75" r:id="rId15"/>
    <p:sldId id="270" r:id="rId16"/>
    <p:sldId id="272" r:id="rId17"/>
    <p:sldId id="273" r:id="rId18"/>
    <p:sldId id="271" r:id="rId19"/>
    <p:sldId id="274" r:id="rId20"/>
    <p:sldId id="278" r:id="rId21"/>
    <p:sldId id="280" r:id="rId22"/>
    <p:sldId id="281" r:id="rId23"/>
    <p:sldId id="282" r:id="rId24"/>
    <p:sldId id="279" r:id="rId25"/>
    <p:sldId id="283" r:id="rId26"/>
    <p:sldId id="284" r:id="rId27"/>
    <p:sldId id="276" r:id="rId28"/>
    <p:sldId id="277" r:id="rId29"/>
    <p:sldId id="26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Race and Ethnicity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Race and Ethnicity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2C5-47AD-A043-2436B02C637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C5-47AD-A043-2436B02C637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2C5-47AD-A043-2436B02C637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2C5-47AD-A043-2436B02C637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2C5-47AD-A043-2436B02C637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2C5-47AD-A043-2436B02C637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32C5-47AD-A043-2436B02C637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32C5-47AD-A043-2436B02C6376}"/>
              </c:ext>
            </c:extLst>
          </c:dPt>
          <c:cat>
            <c:strRef>
              <c:f>Sheet1!$A$2:$A$9</c:f>
              <c:strCache>
                <c:ptCount val="7"/>
                <c:pt idx="0">
                  <c:v>White</c:v>
                </c:pt>
                <c:pt idx="1">
                  <c:v>American Indian</c:v>
                </c:pt>
                <c:pt idx="2">
                  <c:v>Black</c:v>
                </c:pt>
                <c:pt idx="3">
                  <c:v>Pacific Islander</c:v>
                </c:pt>
                <c:pt idx="4">
                  <c:v>Asian</c:v>
                </c:pt>
                <c:pt idx="5">
                  <c:v>Hispanic</c:v>
                </c:pt>
                <c:pt idx="6">
                  <c:v>Two or More Races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71.2</c:v>
                </c:pt>
                <c:pt idx="1">
                  <c:v>1.2</c:v>
                </c:pt>
                <c:pt idx="2">
                  <c:v>9.4</c:v>
                </c:pt>
                <c:pt idx="3">
                  <c:v>0.1</c:v>
                </c:pt>
                <c:pt idx="4">
                  <c:v>3.8</c:v>
                </c:pt>
                <c:pt idx="5">
                  <c:v>11.3</c:v>
                </c:pt>
                <c:pt idx="6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38-4D70-87D1-2A91A49A6C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A95F5-11BB-4CB0-9846-0767DC886091}" type="datetimeFigureOut">
              <a:rPr lang="en-US"/>
              <a:t>11/4/2016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0B249-5564-47B2-983B-E2958BEE97D1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76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7281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66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34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03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72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95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21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29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55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0B249-5564-47B2-983B-E2958BEE97D1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76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7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8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9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10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11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5" Type="http://schemas.openxmlformats.org/officeDocument/2006/relationships/image" Target="../media/image13.jp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sn.org/PolicyAdvocacy/PositionPapersandReports/NASNPositionStatementsFullView/tabid/462/ArticleId/87/Role-of-the-School-Nurse-Revised-2011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medlineplus.gov/" TargetMode="Externa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hyperlink" Target="https://www.healthychildren.org/" TargetMode="External"/><Relationship Id="rId11" Type="http://schemas.openxmlformats.org/officeDocument/2006/relationships/image" Target="../media/image1.png"/><Relationship Id="rId5" Type="http://schemas.openxmlformats.org/officeDocument/2006/relationships/hyperlink" Target="http://socialskillscentral.com/" TargetMode="External"/><Relationship Id="rId10" Type="http://schemas.openxmlformats.org/officeDocument/2006/relationships/hyperlink" Target="http://pediatrics.aappublications.org/content/121/5/1052" TargetMode="External"/><Relationship Id="rId4" Type="http://schemas.openxmlformats.org/officeDocument/2006/relationships/hyperlink" Target="https://dpi.wi.gov/sites/default/files/imce/eis/pdf/schools_at_a_glance.pdf" TargetMode="External"/><Relationship Id="rId9" Type="http://schemas.openxmlformats.org/officeDocument/2006/relationships/hyperlink" Target="http://www.schoolnurse.com/public/images/Legal%20Aspects%20of%20School%20Nursing%2004-2009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School Nursing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5834" y="4025178"/>
            <a:ext cx="8691687" cy="1096899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 new roman"/>
                <a:cs typeface="Time new roman"/>
              </a:rPr>
              <a:t>Jamie </a:t>
            </a:r>
            <a:r>
              <a:rPr lang="en-US" sz="2400" dirty="0" err="1">
                <a:latin typeface="Time new roman"/>
                <a:cs typeface="Time new roman"/>
              </a:rPr>
              <a:t>Bradaseric</a:t>
            </a:r>
            <a:r>
              <a:rPr lang="en-US" sz="2400" dirty="0">
                <a:latin typeface="Time new roman"/>
                <a:cs typeface="Time new roman"/>
              </a:rPr>
              <a:t>, Emily Gessler, Tonya </a:t>
            </a:r>
            <a:r>
              <a:rPr lang="en-US" sz="2400" dirty="0" err="1">
                <a:latin typeface="Time new roman"/>
                <a:cs typeface="Time new roman"/>
              </a:rPr>
              <a:t>Hanrahan</a:t>
            </a:r>
            <a:r>
              <a:rPr lang="en-US" sz="2400" dirty="0">
                <a:latin typeface="Time new roman"/>
                <a:cs typeface="Time new roman"/>
              </a:rPr>
              <a:t>, Mai Yang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3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56"/>
    </mc:Choice>
    <mc:Fallback xmlns="">
      <p:transition spd="slow" advTm="6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Health Concerns</a:t>
            </a:r>
            <a:br>
              <a:rPr lang="en-US"/>
            </a:br>
            <a:r>
              <a:rPr lang="en-US" sz="2800"/>
              <a:t>Acute Injuries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Broken bones, lacerations, </a:t>
            </a:r>
            <a:r>
              <a:rPr lang="en-US" sz="2400" dirty="0" smtClean="0">
                <a:latin typeface="Times New Roman"/>
                <a:cs typeface="Times New Roman"/>
              </a:rPr>
              <a:t>burns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Lack of caution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Lack </a:t>
            </a:r>
            <a:r>
              <a:rPr lang="en-US" sz="2400" dirty="0">
                <a:latin typeface="Times New Roman"/>
                <a:cs typeface="Times New Roman"/>
              </a:rPr>
              <a:t>of </a:t>
            </a:r>
            <a:r>
              <a:rPr lang="en-US" sz="2400" dirty="0" smtClean="0">
                <a:latin typeface="Times New Roman"/>
                <a:cs typeface="Times New Roman"/>
              </a:rPr>
              <a:t>knowledge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1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567"/>
    </mc:Choice>
    <mc:Fallback xmlns="">
      <p:transition spd="slow" advTm="42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Health Concerns</a:t>
            </a:r>
            <a:br>
              <a:rPr lang="en-US"/>
            </a:br>
            <a:r>
              <a:rPr lang="en-US" sz="2800"/>
              <a:t>Acute Injuries-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Education on prevention of the injury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Education </a:t>
            </a:r>
            <a:r>
              <a:rPr lang="en-US" sz="2400" dirty="0">
                <a:latin typeface="Times New Roman"/>
                <a:cs typeface="Times New Roman"/>
              </a:rPr>
              <a:t>on Wound Management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Physical Precautions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70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623"/>
    </mc:Choice>
    <mc:Fallback xmlns="">
      <p:transition spd="slow" advTm="78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Health Concerns</a:t>
            </a:r>
            <a:br>
              <a:rPr lang="en-US"/>
            </a:br>
            <a:r>
              <a:rPr lang="en-US" sz="2800"/>
              <a:t>Childhood Onset Illnesses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98497"/>
            <a:ext cx="8596668" cy="4617966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Epilepsy, diabetes, asthma, etc</a:t>
            </a:r>
            <a:r>
              <a:rPr lang="en-US" sz="2400" dirty="0" smtClean="0">
                <a:latin typeface="Times New Roman"/>
                <a:cs typeface="Times New Roman"/>
              </a:rPr>
              <a:t>.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Onset often occurs in childhood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Medication Management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Stigma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Precautions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3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775"/>
    </mc:Choice>
    <mc:Fallback xmlns="">
      <p:transition spd="slow" advTm="64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Health Concerns</a:t>
            </a:r>
            <a:br>
              <a:rPr lang="en-US"/>
            </a:br>
            <a:r>
              <a:rPr lang="en-US" sz="2800"/>
              <a:t>Childhood Onset Illnesses-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69741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/>
                <a:cs typeface="Times New Roman"/>
              </a:rPr>
              <a:t>Teach students and teachers about the disease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Know </a:t>
            </a:r>
            <a:r>
              <a:rPr lang="en-US" sz="2400" dirty="0">
                <a:latin typeface="Times New Roman"/>
                <a:cs typeface="Times New Roman"/>
              </a:rPr>
              <a:t>the medications the child is taking and when to administer them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Educate </a:t>
            </a:r>
            <a:r>
              <a:rPr lang="en-US" sz="2400" dirty="0">
                <a:latin typeface="Times New Roman"/>
                <a:cs typeface="Times New Roman"/>
              </a:rPr>
              <a:t>students about weight management, healthy eating, and exercise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Know </a:t>
            </a:r>
            <a:r>
              <a:rPr lang="en-US" sz="2400" dirty="0">
                <a:latin typeface="Times New Roman"/>
                <a:cs typeface="Times New Roman"/>
              </a:rPr>
              <a:t>the students and the precautions they </a:t>
            </a:r>
            <a:r>
              <a:rPr lang="en-US" sz="2400" dirty="0" smtClean="0">
                <a:latin typeface="Times New Roman"/>
                <a:cs typeface="Times New Roman"/>
              </a:rPr>
              <a:t>need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54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998"/>
    </mc:Choice>
    <mc:Fallback xmlns="">
      <p:transition spd="slow" advTm="80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Primary Focus: Levels of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163" y="1762931"/>
            <a:ext cx="8596668" cy="388077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/>
                <a:cs typeface="Times New Roman"/>
              </a:rPr>
              <a:t>Primary Prevention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/>
                <a:cs typeface="Times New Roman"/>
              </a:rPr>
              <a:t>Secondary Prevention</a:t>
            </a: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/>
                <a:cs typeface="Times New Roman"/>
              </a:rPr>
              <a:t>Tertiary Prevention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0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16"/>
    </mc:Choice>
    <mc:Fallback xmlns="">
      <p:transition spd="slow" advTm="13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Primary Focus: Levels of prevention</a:t>
            </a:r>
            <a:r>
              <a:rPr lang="en-US">
                <a:solidFill>
                  <a:schemeClr val="tx1"/>
                </a:solidFill>
              </a:rPr>
              <a:t/>
            </a:r>
            <a:br>
              <a:rPr lang="en-US">
                <a:solidFill>
                  <a:schemeClr val="tx1"/>
                </a:solidFill>
              </a:rPr>
            </a:br>
            <a:r>
              <a:rPr lang="en-US" sz="2800">
                <a:solidFill>
                  <a:srgbClr val="90C226"/>
                </a:solidFill>
                <a:latin typeface="Trebuchet MS"/>
              </a:rPr>
              <a:t>Primary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062481"/>
            <a:ext cx="8596668" cy="4358640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lnSpc>
                <a:spcPct val="20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/>
                <a:cs typeface="Times New Roman"/>
              </a:rPr>
              <a:t>Nutrition education</a:t>
            </a:r>
          </a:p>
          <a:p>
            <a:pPr lvl="1">
              <a:lnSpc>
                <a:spcPct val="200000"/>
              </a:lnSpc>
            </a:pPr>
            <a:r>
              <a:rPr lang="en-US" sz="2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Immunizations</a:t>
            </a:r>
            <a:endParaRPr lang="en-US" sz="24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lvl="1">
              <a:lnSpc>
                <a:spcPct val="200000"/>
              </a:lnSpc>
            </a:pPr>
            <a:r>
              <a:rPr lang="en-US" sz="2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Safety</a:t>
            </a:r>
            <a:endParaRPr lang="en-US" sz="24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914400" lvl="2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rgbClr val="40404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3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673"/>
    </mc:Choice>
    <mc:Fallback xmlns="">
      <p:transition spd="slow" advTm="526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Primary Focus: Levels of Prevention</a:t>
            </a:r>
            <a:r>
              <a:rPr lang="en-US">
                <a:solidFill>
                  <a:schemeClr val="tx1"/>
                </a:solidFill>
              </a:rPr>
              <a:t/>
            </a:r>
            <a:br>
              <a:rPr lang="en-US">
                <a:solidFill>
                  <a:schemeClr val="tx1"/>
                </a:solidFill>
              </a:rPr>
            </a:br>
            <a:r>
              <a:rPr lang="en-US" sz="2800">
                <a:solidFill>
                  <a:srgbClr val="90C226"/>
                </a:solidFill>
                <a:latin typeface="Trebuchet MS"/>
              </a:rPr>
              <a:t>Primary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Health </a:t>
            </a:r>
            <a:r>
              <a:rPr lang="en-US" sz="2400" dirty="0" smtClean="0">
                <a:latin typeface="Times New Roman"/>
                <a:cs typeface="Times New Roman"/>
              </a:rPr>
              <a:t>Education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  <p:pic>
        <p:nvPicPr>
          <p:cNvPr id="4" name="Picture 3" descr="Apple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934" y="3727731"/>
            <a:ext cx="5542064" cy="215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5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64"/>
    </mc:Choice>
    <mc:Fallback xmlns="">
      <p:transition spd="slow" advTm="207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/>
              <a:t>Primary Focus: Levels of Prevention</a:t>
            </a:r>
            <a:br>
              <a:rPr lang="en-US"/>
            </a:br>
            <a:r>
              <a:rPr lang="en-US" sz="3100"/>
              <a:t>Secondary Prevention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50088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Screenings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Case </a:t>
            </a:r>
            <a:r>
              <a:rPr lang="en-US" sz="2400" dirty="0">
                <a:latin typeface="Times New Roman"/>
                <a:cs typeface="Times New Roman"/>
              </a:rPr>
              <a:t>findings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Treatment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Home </a:t>
            </a:r>
            <a:r>
              <a:rPr lang="en-US" sz="2400" dirty="0">
                <a:latin typeface="Times New Roman"/>
                <a:cs typeface="Times New Roman"/>
              </a:rPr>
              <a:t>Visits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12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518"/>
    </mc:Choice>
    <mc:Fallback xmlns="">
      <p:transition spd="slow" advTm="46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Primary Focus: Levels of Prevention</a:t>
            </a:r>
            <a:r>
              <a:rPr lang="en-US">
                <a:solidFill>
                  <a:schemeClr val="tx1"/>
                </a:solidFill>
              </a:rPr>
              <a:t/>
            </a:r>
            <a:br>
              <a:rPr lang="en-US">
                <a:solidFill>
                  <a:schemeClr val="tx1"/>
                </a:solidFill>
              </a:rPr>
            </a:br>
            <a:r>
              <a:rPr lang="en-US" sz="2800">
                <a:solidFill>
                  <a:srgbClr val="90C226"/>
                </a:solidFill>
                <a:latin typeface="Trebuchet MS"/>
              </a:rPr>
              <a:t>Tertiary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49072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Substance abuse or behavior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Prevent </a:t>
            </a:r>
            <a:r>
              <a:rPr lang="en-US" sz="2400" dirty="0">
                <a:latin typeface="Times New Roman"/>
                <a:cs typeface="Times New Roman"/>
              </a:rPr>
              <a:t>complications and adverse effects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Monitor </a:t>
            </a:r>
            <a:r>
              <a:rPr lang="en-US" sz="2400" dirty="0">
                <a:latin typeface="Times New Roman"/>
                <a:cs typeface="Times New Roman"/>
              </a:rPr>
              <a:t>staff and </a:t>
            </a:r>
            <a:r>
              <a:rPr lang="en-US" sz="2400" dirty="0" smtClean="0">
                <a:latin typeface="Times New Roman"/>
                <a:cs typeface="Times New Roman"/>
              </a:rPr>
              <a:t>faculty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4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000"/>
    </mc:Choice>
    <mc:Fallback xmlns="">
      <p:transition spd="slow" advTm="5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Three Primary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70000"/>
            <a:ext cx="8596668" cy="51308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Educator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Case </a:t>
            </a:r>
            <a:r>
              <a:rPr lang="en-US" sz="2400" dirty="0">
                <a:latin typeface="Times New Roman"/>
                <a:cs typeface="Times New Roman"/>
              </a:rPr>
              <a:t>Manager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Leadership</a:t>
            </a:r>
            <a:endParaRPr lang="en-US" sz="2400" dirty="0">
              <a:latin typeface="Times New Roman"/>
              <a:cs typeface="Times New Roman"/>
            </a:endParaRP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pic>
        <p:nvPicPr>
          <p:cNvPr id="6" name="Picture 5" descr="nu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230" y="1742709"/>
            <a:ext cx="5334000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9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631"/>
    </mc:Choice>
    <mc:Fallback xmlns="">
      <p:transition xmlns:p14="http://schemas.microsoft.com/office/powerpoint/2010/main" spd="slow" advTm="62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Primary Groups</a:t>
            </a:r>
            <a:br>
              <a:rPr lang="en-US" dirty="0"/>
            </a:br>
            <a:r>
              <a:rPr lang="en-US" sz="2800" dirty="0"/>
              <a:t>Enrollment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Enrollment- 867,137 </a:t>
            </a:r>
            <a:r>
              <a:rPr lang="en-US" sz="2400" dirty="0" smtClean="0">
                <a:latin typeface="Times New Roman"/>
                <a:cs typeface="Times New Roman"/>
              </a:rPr>
              <a:t>Students</a:t>
            </a:r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Elementary- 420,094 </a:t>
            </a: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Ages 5-10</a:t>
            </a:r>
          </a:p>
          <a:p>
            <a:r>
              <a:rPr lang="en-US" sz="2400" dirty="0">
                <a:latin typeface="Times New Roman"/>
                <a:cs typeface="Times New Roman"/>
              </a:rPr>
              <a:t>Middle School- 183,801</a:t>
            </a: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Ages 10-14</a:t>
            </a:r>
          </a:p>
          <a:p>
            <a:r>
              <a:rPr lang="en-US" sz="2400" dirty="0">
                <a:latin typeface="Times New Roman"/>
                <a:cs typeface="Times New Roman"/>
              </a:rPr>
              <a:t>High School- 263,242</a:t>
            </a: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Ages 14-18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9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28"/>
    </mc:Choice>
    <mc:Fallback xmlns="">
      <p:transition spd="slow" advTm="350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/>
              <a:t>Legal Implications &amp; Safeguards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x-none" sz="2400" b="1" dirty="0">
                <a:latin typeface="Times New Roman"/>
                <a:cs typeface="Times New Roman"/>
              </a:rPr>
              <a:t>ABUSE &amp; NEGLECT (Physical &amp; Psychological)</a:t>
            </a:r>
            <a:r>
              <a:rPr lang="x-none" sz="2400" b="1" dirty="0"/>
              <a:t> </a:t>
            </a:r>
            <a:endParaRPr lang="en-US" sz="2400" b="1" dirty="0"/>
          </a:p>
          <a:p>
            <a:pPr marL="457200" lvl="1" indent="0">
              <a:buNone/>
            </a:pPr>
            <a:endParaRPr lang="en-US" dirty="0">
              <a:solidFill>
                <a:srgbClr val="40404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6" name="Picture 5" descr="sa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81" y="3226379"/>
            <a:ext cx="38100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3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760">
        <p:fade/>
      </p:transition>
    </mc:Choice>
    <mc:Fallback xmlns="">
      <p:transition spd="med" advTm="317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/>
              <a:t>Signs Of Abuse To Watch For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863" y="1733550"/>
            <a:ext cx="4183062" cy="477466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Physical symptoms</a:t>
            </a:r>
            <a:endParaRPr lang="en-US" sz="2400" dirty="0">
              <a:latin typeface="Times New Roman"/>
              <a:cs typeface="Times New Roman"/>
            </a:endParaRPr>
          </a:p>
          <a:p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Is wary of adult contact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Frightened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A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bsent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from school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Steals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Lacks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medical or dental care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Dirty,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disheveled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,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underweight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Inappropriate 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clothing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6813" y="1733550"/>
            <a:ext cx="4737100" cy="48807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D</a:t>
            </a:r>
            <a:r>
              <a:rPr lang="x-none" sz="2400" dirty="0" smtClean="0">
                <a:latin typeface="Times New Roman"/>
                <a:cs typeface="Times New Roman"/>
              </a:rPr>
              <a:t>ifficulty </a:t>
            </a:r>
            <a:r>
              <a:rPr lang="x-none" sz="2400" dirty="0">
                <a:latin typeface="Times New Roman"/>
                <a:cs typeface="Times New Roman"/>
              </a:rPr>
              <a:t>walking or sitting </a:t>
            </a:r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N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ightmares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,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bedwetting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Refuses 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participat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ion in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activities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Run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away 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P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regnant or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sexually transmitted disease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C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hanges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in behavior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D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elay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in 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development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S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uicide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attempt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69520"/>
      </p:ext>
    </p:extLst>
  </p:cSld>
  <p:clrMapOvr>
    <a:masterClrMapping/>
  </p:clrMapOvr>
  <p:transition spd="slow" advTm="5951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/>
              <a:t>Legal Implications &amp; Safeguards Cont...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200000"/>
              </a:lnSpc>
            </a:pPr>
            <a:r>
              <a:rPr lang="x-none" sz="2400" dirty="0">
                <a:latin typeface="Times New Roman"/>
                <a:cs typeface="Times New Roman"/>
              </a:rPr>
              <a:t>Licensed nurses can be reported to the State Board of Nursing for failure to meet </a:t>
            </a:r>
            <a:r>
              <a:rPr lang="x-none" sz="2400" dirty="0" smtClean="0">
                <a:latin typeface="Times New Roman"/>
                <a:cs typeface="Times New Roman"/>
              </a:rPr>
              <a:t>standards</a:t>
            </a:r>
            <a:r>
              <a:rPr lang="en-US" sz="2400" dirty="0" smtClean="0">
                <a:latin typeface="Times New Roman"/>
                <a:cs typeface="Times New Roman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x-none" sz="2400" dirty="0" smtClean="0">
                <a:latin typeface="Times New Roman"/>
                <a:cs typeface="Times New Roman"/>
              </a:rPr>
              <a:t> 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School nurses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MUST practice within their scope of 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practice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.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marL="457200" lvl="1" indent="0">
              <a:lnSpc>
                <a:spcPct val="200000"/>
              </a:lnSpc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6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6166">
        <p:fade/>
      </p:transition>
    </mc:Choice>
    <mc:Fallback xmlns="">
      <p:transition spd="med" advTm="36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/>
              <a:t>Legal Implications &amp; Safeguards Cont...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565" y="1327516"/>
            <a:ext cx="8851900" cy="507377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x-none" sz="2400" b="1" dirty="0">
                <a:latin typeface="Times New Roman"/>
                <a:cs typeface="Times New Roman"/>
              </a:rPr>
              <a:t>School nurses MUST</a:t>
            </a:r>
            <a:r>
              <a:rPr lang="x-none" sz="2400" dirty="0">
                <a:latin typeface="Times New Roman"/>
                <a:cs typeface="Times New Roman"/>
              </a:rPr>
              <a:t>:</a:t>
            </a:r>
            <a:endParaRPr lang="en-US" sz="2400" dirty="0">
              <a:latin typeface="Times New Roman"/>
              <a:cs typeface="Times New Roman"/>
            </a:endParaRPr>
          </a:p>
          <a:p>
            <a:pPr lvl="1"/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K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nowledge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Recognize </a:t>
            </a:r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&amp;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I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ntervene </a:t>
            </a:r>
            <a:endParaRPr lang="en-US" sz="2400" dirty="0" smtClean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Communicat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ion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Assess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H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ealth </a:t>
            </a:r>
            <a:r>
              <a:rPr lang="en-US" sz="2400" dirty="0">
                <a:solidFill>
                  <a:srgbClr val="404040"/>
                </a:solidFill>
                <a:latin typeface="Times New Roman"/>
                <a:cs typeface="Times New Roman"/>
              </a:rPr>
              <a:t>H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istories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Train &amp; Respond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x-none" sz="2400" dirty="0">
                <a:solidFill>
                  <a:srgbClr val="404040"/>
                </a:solidFill>
                <a:latin typeface="Times New Roman"/>
                <a:cs typeface="Times New Roman"/>
              </a:rPr>
              <a:t>Follow 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Up</a:t>
            </a:r>
          </a:p>
          <a:p>
            <a:pPr lvl="1"/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Report </a:t>
            </a:r>
            <a:endParaRPr lang="en-US" sz="2400" dirty="0" smtClean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Follow 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O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rders</a:t>
            </a:r>
            <a:endParaRPr lang="en-US" sz="2400" dirty="0">
              <a:solidFill>
                <a:srgbClr val="404040"/>
              </a:solidFill>
              <a:latin typeface="Times New Roman"/>
              <a:cs typeface="Times New Roman"/>
            </a:endParaRPr>
          </a:p>
          <a:p>
            <a:pPr lvl="1"/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Question/</a:t>
            </a:r>
            <a:r>
              <a:rPr lang="en-US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C</a:t>
            </a:r>
            <a:r>
              <a:rPr lang="x-none" sz="2400" dirty="0" smtClean="0">
                <a:solidFill>
                  <a:srgbClr val="404040"/>
                </a:solidFill>
                <a:latin typeface="Times New Roman"/>
                <a:cs typeface="Times New Roman"/>
              </a:rPr>
              <a:t>hallenge </a:t>
            </a:r>
            <a:endParaRPr lang="en-US" sz="2400" dirty="0" smtClean="0">
              <a:solidFill>
                <a:srgbClr val="40404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4" name="Picture 3" descr="law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255" y="1856812"/>
            <a:ext cx="3481835" cy="384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97336"/>
      </p:ext>
    </p:extLst>
  </p:cSld>
  <p:clrMapOvr>
    <a:masterClrMapping/>
  </p:clrMapOvr>
  <p:transition spd="slow" advTm="52037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820" y="596772"/>
            <a:ext cx="8596668" cy="1320800"/>
          </a:xfrm>
        </p:spPr>
        <p:txBody>
          <a:bodyPr/>
          <a:lstStyle/>
          <a:p>
            <a:pPr algn="ctr"/>
            <a:r>
              <a:rPr lang="x-none"/>
              <a:t>Nursing Interventions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451724"/>
            <a:ext cx="8596312" cy="473253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x-none" sz="2400" b="1" dirty="0">
                <a:latin typeface="Times New Roman"/>
                <a:cs typeface="Times New Roman"/>
              </a:rPr>
              <a:t>PROVIDE DIRECT CARE TO </a:t>
            </a:r>
            <a:r>
              <a:rPr lang="x-none" sz="2400" b="1" dirty="0" smtClean="0">
                <a:latin typeface="Times New Roman"/>
                <a:cs typeface="Times New Roman"/>
              </a:rPr>
              <a:t>STUDENTS</a:t>
            </a:r>
            <a:endParaRPr lang="en-US" sz="2400" b="1" dirty="0">
              <a:latin typeface="Times New Roman"/>
              <a:cs typeface="Times New Roman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4" name="Picture 3" descr="nurs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933" y="2998220"/>
            <a:ext cx="4644867" cy="264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09174"/>
      </p:ext>
    </p:extLst>
  </p:cSld>
  <p:clrMapOvr>
    <a:masterClrMapping/>
  </p:clrMapOvr>
  <p:transition spd="slow" advTm="40374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/>
              <a:t>Nursing Interventions Cont...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175" y="1476375"/>
            <a:ext cx="8596312" cy="468998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x-none" sz="2400" b="1" dirty="0">
                <a:latin typeface="Times New Roman"/>
                <a:cs typeface="Times New Roman"/>
              </a:rPr>
              <a:t>PROMOTE HEALTHY SCHOOL ENVIRONMENT</a:t>
            </a:r>
            <a:endParaRPr lang="en-US" sz="2400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4" name="Picture 3" descr="schoo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31" y="2501397"/>
            <a:ext cx="7510145" cy="32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4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67"/>
    </mc:Choice>
    <mc:Fallback xmlns="">
      <p:transition spd="slow" advTm="38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/>
              <a:t>Nursing Interventions Cont...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19205"/>
            <a:ext cx="8596668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x-none" sz="2400" b="1" dirty="0">
                <a:latin typeface="Times New Roman"/>
                <a:cs typeface="Times New Roman"/>
              </a:rPr>
              <a:t>PROVIDE LEADERSHIP FOR PROVISION OF HEALTH SERVICE</a:t>
            </a:r>
            <a:r>
              <a:rPr lang="x-none" sz="2400" b="1" dirty="0"/>
              <a:t>S</a:t>
            </a:r>
            <a:endParaRPr lang="en-US" sz="2400" b="1" dirty="0"/>
          </a:p>
          <a:p>
            <a:pPr marL="0" indent="0">
              <a:lnSpc>
                <a:spcPct val="200000"/>
              </a:lnSpc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4" name="Picture 3" descr="lea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634" y="3386508"/>
            <a:ext cx="7376457" cy="262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8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45"/>
    </mc:Choice>
    <mc:Fallback xmlns="">
      <p:transition spd="slow" advTm="22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 Environment</a:t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505" y="1621827"/>
            <a:ext cx="8596668" cy="388077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Settings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endParaRPr lang="en-US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Hours</a:t>
            </a:r>
            <a:endParaRPr lang="en-US" sz="2400" dirty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5" name="Picture 4" descr="scho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884" y="1532103"/>
            <a:ext cx="4101176" cy="411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2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81"/>
    </mc:Choice>
    <mc:Fallback xmlns="">
      <p:transition spd="slow" advTm="22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Reflection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400" dirty="0" smtClean="0">
                <a:latin typeface="Times New Roman"/>
                <a:cs typeface="Times New Roman"/>
              </a:rPr>
              <a:t>Complex health concerns -&gt; school nursing care -&gt; academic success</a:t>
            </a:r>
          </a:p>
          <a:p>
            <a:pPr marL="0" indent="0" algn="ctr">
              <a:buNone/>
            </a:pPr>
            <a:r>
              <a:rPr lang="x-none" sz="2400" dirty="0"/>
              <a:t> </a:t>
            </a:r>
          </a:p>
        </p:txBody>
      </p:sp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  <p:pic>
        <p:nvPicPr>
          <p:cNvPr id="7" name="Picture 6" descr="kid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009" y="3109015"/>
            <a:ext cx="6571488" cy="268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1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34"/>
    </mc:Choice>
    <mc:Fallback xmlns="">
      <p:transition xmlns:p14="http://schemas.microsoft.com/office/powerpoint/2010/main" spd="slow" advTm="34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52445"/>
            <a:ext cx="8596668" cy="525381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x-none" dirty="0">
                <a:hlinkClick r:id="rId4"/>
              </a:rPr>
              <a:t>https://dpi.wi.gov/sites/default/files/imce/eis/pdf/schools_at_a_glance.pdf</a:t>
            </a:r>
            <a:endParaRPr lang="x-none" dirty="0"/>
          </a:p>
          <a:p>
            <a:r>
              <a:rPr lang="x-none" dirty="0">
                <a:hlinkClick r:id="rId5"/>
              </a:rPr>
              <a:t>http://socialskillscentral.com</a:t>
            </a:r>
            <a:endParaRPr lang="x-none" dirty="0"/>
          </a:p>
          <a:p>
            <a:r>
              <a:rPr lang="x-none" dirty="0">
                <a:hlinkClick r:id="rId6"/>
              </a:rPr>
              <a:t>https://www.healthychildren.org</a:t>
            </a:r>
            <a:endParaRPr lang="x-none" dirty="0"/>
          </a:p>
          <a:p>
            <a:r>
              <a:rPr lang="x-none" dirty="0">
                <a:hlinkClick r:id="rId7"/>
              </a:rPr>
              <a:t>https://medlineplus.gov</a:t>
            </a:r>
            <a:endParaRPr lang="x-none" dirty="0"/>
          </a:p>
          <a:p>
            <a:r>
              <a:rPr lang="x-none" u="sng" dirty="0">
                <a:solidFill>
                  <a:schemeClr val="accent1"/>
                </a:solidFill>
                <a:hlinkClick r:id="rId8"/>
              </a:rPr>
              <a:t>https://www.nasn.org/PolicyAdvocacy/PositionPapersandReports/NASNPositionStatementsFullView/tabid/462/ArticleId/87/Role-of-the-School-Nurse-Revised-2011</a:t>
            </a:r>
            <a:endParaRPr lang="en-US" u="sng" dirty="0">
              <a:solidFill>
                <a:schemeClr val="accent1"/>
              </a:solidFill>
              <a:hlinkClick r:id="rId8"/>
            </a:endParaRPr>
          </a:p>
          <a:p>
            <a:r>
              <a:rPr lang="x-none" dirty="0">
                <a:solidFill>
                  <a:schemeClr val="tx1"/>
                </a:solidFill>
                <a:hlinkClick r:id="rId9"/>
              </a:rPr>
              <a:t>http://www.schoolnurse.com/public/images/Legal%20Aspects%20of%20School%20Nursing%2004-2009.pdf</a:t>
            </a:r>
            <a:endParaRPr lang="en-US" dirty="0">
              <a:solidFill>
                <a:schemeClr val="tx1"/>
              </a:solidFill>
              <a:hlinkClick r:id="rId9"/>
            </a:endParaRPr>
          </a:p>
          <a:p>
            <a:r>
              <a:rPr lang="x-none" dirty="0">
                <a:solidFill>
                  <a:schemeClr val="tx1"/>
                </a:solidFill>
                <a:hlinkClick r:id="rId10"/>
              </a:rPr>
              <a:t>http://</a:t>
            </a:r>
            <a:r>
              <a:rPr lang="x-none" dirty="0" smtClean="0">
                <a:solidFill>
                  <a:schemeClr val="tx1"/>
                </a:solidFill>
                <a:hlinkClick r:id="rId10"/>
              </a:rPr>
              <a:t>pediatrics.aappublications.org/content/121/5/1052</a:t>
            </a:r>
            <a:endParaRPr lang="en-US" dirty="0" smtClean="0">
              <a:solidFill>
                <a:schemeClr val="tx1"/>
              </a:solidFill>
              <a:hlinkClick r:id="rId10"/>
            </a:endParaRPr>
          </a:p>
          <a:p>
            <a:r>
              <a:rPr lang="en-US" dirty="0">
                <a:solidFill>
                  <a:schemeClr val="tx1"/>
                </a:solidFill>
                <a:hlinkClick r:id="rId10"/>
              </a:rPr>
              <a:t>https://www.google.com/imghp?hl=en&amp;tab=wi&amp;ei=UwkdWIWAK6WLjwTwj5WABw&amp;ved=0EKouCBcoAQ</a:t>
            </a:r>
            <a:endParaRPr lang="x-none" dirty="0">
              <a:solidFill>
                <a:schemeClr val="tx1"/>
              </a:solidFill>
              <a:hlinkClick r:id="rId10"/>
            </a:endParaRPr>
          </a:p>
          <a:p>
            <a:r>
              <a:rPr lang="x-none" dirty="0">
                <a:solidFill>
                  <a:schemeClr val="accent1"/>
                </a:solidFill>
              </a:rPr>
              <a:t>Nies, M. A., &amp; McEwen, M. (2015). </a:t>
            </a:r>
            <a:r>
              <a:rPr lang="x-none" i="1" dirty="0">
                <a:solidFill>
                  <a:schemeClr val="accent1"/>
                </a:solidFill>
              </a:rPr>
              <a:t>Community/Public Health Nursing.</a:t>
            </a:r>
            <a:r>
              <a:rPr lang="x-none" dirty="0">
                <a:solidFill>
                  <a:schemeClr val="accent1"/>
                </a:solidFill>
              </a:rPr>
              <a:t> St. Louis: ELSEVIER</a:t>
            </a:r>
            <a:r>
              <a:rPr lang="x-none" dirty="0" smtClean="0">
                <a:solidFill>
                  <a:schemeClr val="accent1"/>
                </a:solidFill>
              </a:rPr>
              <a:t>.</a:t>
            </a:r>
            <a:endParaRPr lang="en-US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x-none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552238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3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16"/>
    </mc:Choice>
    <mc:Fallback>
      <p:transition spd="slow" advTm="21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Primary Groups</a:t>
            </a:r>
            <a:br>
              <a:rPr lang="en-US"/>
            </a:br>
            <a:r>
              <a:rPr lang="en-US" sz="2800"/>
              <a:t>Ethnicity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3197191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73"/>
    </mc:Choice>
    <mc:Fallback xmlns="">
      <p:transition spd="slow" advTm="469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Primary Groups</a:t>
            </a:r>
            <a:br>
              <a:rPr lang="en-US" dirty="0"/>
            </a:br>
            <a:r>
              <a:rPr lang="en-US" sz="2800" dirty="0"/>
              <a:t>Demographics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Students with Disabilities- 13.7%</a:t>
            </a:r>
          </a:p>
          <a:p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English </a:t>
            </a:r>
            <a:r>
              <a:rPr lang="en-US" sz="2400" dirty="0">
                <a:latin typeface="Times New Roman"/>
                <a:cs typeface="Times New Roman"/>
              </a:rPr>
              <a:t>Language Learners- 5.4%</a:t>
            </a:r>
          </a:p>
          <a:p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Economically </a:t>
            </a:r>
            <a:r>
              <a:rPr lang="en-US" sz="2400" dirty="0">
                <a:latin typeface="Times New Roman"/>
                <a:cs typeface="Times New Roman"/>
              </a:rPr>
              <a:t>Disadvantaged- 39.5%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4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870"/>
    </mc:Choice>
    <mc:Fallback xmlns="">
      <p:transition spd="slow" advTm="54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Social Considerations</a:t>
            </a:r>
            <a:br>
              <a:rPr lang="en-US" dirty="0"/>
            </a:br>
            <a:r>
              <a:rPr lang="en-US" sz="2800" dirty="0"/>
              <a:t>Elementary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52724"/>
            <a:ext cx="8596668" cy="4394357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Anxiety and Shyness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Appearance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Learning </a:t>
            </a:r>
            <a:r>
              <a:rPr lang="en-US" sz="2400" dirty="0">
                <a:latin typeface="Times New Roman"/>
                <a:cs typeface="Times New Roman"/>
              </a:rPr>
              <a:t>to Manage Feelings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Group </a:t>
            </a:r>
            <a:r>
              <a:rPr lang="en-US" sz="2400" dirty="0">
                <a:latin typeface="Times New Roman"/>
                <a:cs typeface="Times New Roman"/>
              </a:rPr>
              <a:t>Behaviors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Conversation Skills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5" name="Picture 4" descr="el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711" y="1706007"/>
            <a:ext cx="3513951" cy="429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2393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647"/>
    </mc:Choice>
    <mc:Fallback xmlns="">
      <p:transition spd="slow" advTm="71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Social Considerations</a:t>
            </a:r>
            <a:br>
              <a:rPr lang="en-US"/>
            </a:br>
            <a:r>
              <a:rPr lang="en-US" sz="2800"/>
              <a:t>Middle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75759"/>
            <a:ext cx="8596668" cy="443284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Public Behavior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Bullying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Dating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Peer </a:t>
            </a:r>
            <a:r>
              <a:rPr lang="en-US" sz="2400" dirty="0">
                <a:latin typeface="Times New Roman"/>
                <a:cs typeface="Times New Roman"/>
              </a:rPr>
              <a:t>Pressure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Personal Space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0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540"/>
    </mc:Choice>
    <mc:Fallback xmlns="">
      <p:transition spd="slow" advTm="56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Social Considerations</a:t>
            </a:r>
            <a:br>
              <a:rPr lang="en-US" dirty="0"/>
            </a:br>
            <a:r>
              <a:rPr lang="en-US" sz="2800" dirty="0"/>
              <a:t>High School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01414"/>
            <a:ext cx="8596668" cy="4407185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Dating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Stress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Peer </a:t>
            </a:r>
            <a:r>
              <a:rPr lang="en-US" sz="2400" dirty="0">
                <a:latin typeface="Times New Roman"/>
                <a:cs typeface="Times New Roman"/>
              </a:rPr>
              <a:t>Pressure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Appearance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Technology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  <p:pic>
        <p:nvPicPr>
          <p:cNvPr id="5" name="Picture 4" descr="high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260599"/>
            <a:ext cx="4832252" cy="3203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6823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44"/>
    </mc:Choice>
    <mc:Fallback xmlns="">
      <p:transition spd="slow" advTm="96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Health Concerns</a:t>
            </a:r>
            <a:br>
              <a:rPr lang="en-US" dirty="0"/>
            </a:br>
            <a:r>
              <a:rPr lang="en-US" sz="2800" dirty="0"/>
              <a:t>Communicable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Colds, Lice, Infections, etc.</a:t>
            </a: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Close contact with other children</a:t>
            </a: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Lack of knowledge regarding </a:t>
            </a:r>
            <a:r>
              <a:rPr lang="en-US" sz="2400" dirty="0" err="1">
                <a:latin typeface="Times New Roman"/>
                <a:cs typeface="Times New Roman"/>
              </a:rPr>
              <a:t>handwashing</a:t>
            </a:r>
            <a:r>
              <a:rPr lang="en-US" sz="2400" dirty="0">
                <a:latin typeface="Times New Roman"/>
                <a:cs typeface="Times New Roman"/>
              </a:rPr>
              <a:t> and infection protection</a:t>
            </a:r>
          </a:p>
          <a:p>
            <a:pPr lvl="1"/>
            <a:r>
              <a:rPr lang="en-US" sz="2400" dirty="0">
                <a:latin typeface="Times New Roman"/>
                <a:cs typeface="Times New Roman"/>
              </a:rPr>
              <a:t>Sharing of food and drinks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54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51"/>
    </mc:Choice>
    <mc:Fallback xmlns="">
      <p:transition spd="slow" advTm="361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rgbClr val="90C226"/>
                </a:solidFill>
              </a:rPr>
              <a:t>Health Concerns</a:t>
            </a:r>
            <a:br>
              <a:rPr lang="en-US">
                <a:solidFill>
                  <a:srgbClr val="90C226"/>
                </a:solidFill>
              </a:rPr>
            </a:br>
            <a:r>
              <a:rPr lang="en-US" sz="2800">
                <a:solidFill>
                  <a:srgbClr val="90C226"/>
                </a:solidFill>
              </a:rPr>
              <a:t>Communicable Diseases - Prevention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400" dirty="0">
                <a:latin typeface="Times New Roman"/>
                <a:cs typeface="Times New Roman"/>
              </a:rPr>
              <a:t>Teach the importance of hand washing 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Encourage </a:t>
            </a:r>
            <a:r>
              <a:rPr lang="en-US" sz="2400" dirty="0">
                <a:latin typeface="Times New Roman"/>
                <a:cs typeface="Times New Roman"/>
              </a:rPr>
              <a:t>children with S/S of an illness to stay home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Sanitize </a:t>
            </a:r>
            <a:r>
              <a:rPr lang="en-US" sz="2400" dirty="0">
                <a:latin typeface="Times New Roman"/>
                <a:cs typeface="Times New Roman"/>
              </a:rPr>
              <a:t>shared items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/>
                <a:cs typeface="Times New Roman"/>
              </a:rPr>
              <a:t>Encourage </a:t>
            </a:r>
            <a:r>
              <a:rPr lang="en-US" sz="2400" dirty="0">
                <a:latin typeface="Times New Roman"/>
                <a:cs typeface="Times New Roman"/>
              </a:rPr>
              <a:t>children to not share their food/drinks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09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45"/>
    </mc:Choice>
    <mc:Fallback xmlns="">
      <p:transition spd="slow" advTm="51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514</Words>
  <Application>Microsoft Office PowerPoint</Application>
  <PresentationFormat>Widescreen</PresentationFormat>
  <Paragraphs>157</Paragraphs>
  <Slides>29</Slides>
  <Notes>11</Notes>
  <HiddenSlides>0</HiddenSlides>
  <MMClips>29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Time new roman</vt:lpstr>
      <vt:lpstr>Times New Roman</vt:lpstr>
      <vt:lpstr>Trebuchet MS</vt:lpstr>
      <vt:lpstr>Wingdings 3</vt:lpstr>
      <vt:lpstr>Facet</vt:lpstr>
      <vt:lpstr>School Nursing</vt:lpstr>
      <vt:lpstr>Primary Groups Enrollment</vt:lpstr>
      <vt:lpstr>Primary Groups Ethnicity</vt:lpstr>
      <vt:lpstr>Primary Groups Demographics</vt:lpstr>
      <vt:lpstr>Social Considerations Elementary</vt:lpstr>
      <vt:lpstr>Social Considerations Middle School</vt:lpstr>
      <vt:lpstr>Social Considerations High School</vt:lpstr>
      <vt:lpstr>Health Concerns Communicable Diseases</vt:lpstr>
      <vt:lpstr>Health Concerns Communicable Diseases - Prevention</vt:lpstr>
      <vt:lpstr>Health Concerns Acute Injuries</vt:lpstr>
      <vt:lpstr>Health Concerns Acute Injuries- Management</vt:lpstr>
      <vt:lpstr>Health Concerns Childhood Onset Illnesses</vt:lpstr>
      <vt:lpstr>Health Concerns Childhood Onset Illnesses- Management</vt:lpstr>
      <vt:lpstr>Primary Focus: Levels of Prevention</vt:lpstr>
      <vt:lpstr>Primary Focus: Levels of prevention Primary prevention</vt:lpstr>
      <vt:lpstr>Primary Focus: Levels of Prevention Primary Prevention</vt:lpstr>
      <vt:lpstr>Primary Focus: Levels of Prevention Secondary Prevention </vt:lpstr>
      <vt:lpstr>Primary Focus: Levels of Prevention Tertiary Prevention</vt:lpstr>
      <vt:lpstr>Three Primary Roles</vt:lpstr>
      <vt:lpstr>Legal Implications &amp; Safeguards</vt:lpstr>
      <vt:lpstr>Signs Of Abuse To Watch For</vt:lpstr>
      <vt:lpstr>Legal Implications &amp; Safeguards Cont...</vt:lpstr>
      <vt:lpstr>Legal Implications &amp; Safeguards Cont...</vt:lpstr>
      <vt:lpstr>Nursing Interventions</vt:lpstr>
      <vt:lpstr>Nursing Interventions Cont...</vt:lpstr>
      <vt:lpstr>Nursing Interventions Cont...</vt:lpstr>
      <vt:lpstr>Work Environment </vt:lpstr>
      <vt:lpstr>Reflection    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Nursing</dc:title>
  <dc:creator>Mai Yang</dc:creator>
  <cp:lastModifiedBy>Mai Yang</cp:lastModifiedBy>
  <cp:revision>10</cp:revision>
  <dcterms:modified xsi:type="dcterms:W3CDTF">2016-11-05T05:03:49Z</dcterms:modified>
</cp:coreProperties>
</file>