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8"/>
  </p:notesMasterIdLst>
  <p:handoutMasterIdLst>
    <p:handoutMasterId r:id="rId19"/>
  </p:handoutMasterIdLst>
  <p:sldIdLst>
    <p:sldId id="262" r:id="rId3"/>
    <p:sldId id="279" r:id="rId4"/>
    <p:sldId id="297" r:id="rId5"/>
    <p:sldId id="292" r:id="rId6"/>
    <p:sldId id="288" r:id="rId7"/>
    <p:sldId id="289" r:id="rId8"/>
    <p:sldId id="261" r:id="rId9"/>
    <p:sldId id="294" r:id="rId10"/>
    <p:sldId id="270" r:id="rId11"/>
    <p:sldId id="281" r:id="rId12"/>
    <p:sldId id="282" r:id="rId13"/>
    <p:sldId id="283" r:id="rId14"/>
    <p:sldId id="286" r:id="rId15"/>
    <p:sldId id="285" r:id="rId16"/>
    <p:sldId id="29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76570" autoAdjust="0"/>
  </p:normalViewPr>
  <p:slideViewPr>
    <p:cSldViewPr snapToGrid="0">
      <p:cViewPr varScale="1">
        <p:scale>
          <a:sx n="60" d="100"/>
          <a:sy n="60" d="100"/>
        </p:scale>
        <p:origin x="1452" y="72"/>
      </p:cViewPr>
      <p:guideLst>
        <p:guide pos="288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0" d="100"/>
          <a:sy n="60" d="100"/>
        </p:scale>
        <p:origin x="2508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BCE0C-CD74-4A59-802C-6D2F8C15331A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8501B-77B5-4365-9881-C6E19A3C1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456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FDEA8-CBB8-46CC-9562-028963DBC55A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BD8E7-1312-41F3-99C4-6DA5AF891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084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61511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BD8E7-1312-41F3-99C4-6DA5AF8919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891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743200" y="152400"/>
            <a:ext cx="1638300" cy="122872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0" y="1143000"/>
            <a:ext cx="7010400" cy="7848600"/>
          </a:xfrm>
        </p:spPr>
        <p:txBody>
          <a:bodyPr/>
          <a:lstStyle/>
          <a:p>
            <a:pPr marL="171450" indent="-171450">
              <a:buFont typeface="Arial" pitchFamily="34" charset="0"/>
              <a:buChar char="•"/>
              <a:defRPr/>
            </a:pPr>
            <a:endParaRPr lang="en-US" dirty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fld id="{9D5F489C-91E8-4ABE-BD24-7AE3A2EEEFFF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8444312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BD8E7-1312-41F3-99C4-6DA5AF89196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3913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fld id="{D6441228-AA94-4F83-8FB7-DAE40AB6AA19}" type="slidenum">
              <a:rPr lang="en-US" altLang="en-US" sz="1200"/>
              <a:pPr/>
              <a:t>13</a:t>
            </a:fld>
            <a:endParaRPr lang="en-US" altLang="en-US" sz="120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90850" y="152400"/>
            <a:ext cx="1016000" cy="762000"/>
          </a:xfrm>
          <a:solidFill>
            <a:srgbClr val="FFFFFF"/>
          </a:solidFill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463" y="1066800"/>
            <a:ext cx="6854825" cy="76962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2132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BD8E7-1312-41F3-99C4-6DA5AF89196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054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BD8E7-1312-41F3-99C4-6DA5AF89196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83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604963" y="304800"/>
            <a:ext cx="4229100" cy="3171825"/>
          </a:xfrm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xfrm>
            <a:off x="155575" y="3657600"/>
            <a:ext cx="6621463" cy="49418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fld id="{778915BC-FEC0-46E9-8955-C49BE5A03CC0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398094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fld id="{28A1F1E4-93F6-4AB4-AAD4-C58B8CBD8EEC}" type="slidenum">
              <a:rPr lang="en-US" altLang="en-US" sz="1200"/>
              <a:pPr/>
              <a:t>5</a:t>
            </a:fld>
            <a:endParaRPr lang="en-US" altLang="en-US" sz="120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9988" y="715963"/>
            <a:ext cx="4672012" cy="3503612"/>
          </a:xfrm>
          <a:solidFill>
            <a:srgbClr val="FFFFFF"/>
          </a:solidFill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363" y="4419600"/>
            <a:ext cx="6465887" cy="42195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364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fld id="{814EF58F-9E85-4B0F-BD64-2A2DBFF9E72D}" type="slidenum">
              <a:rPr lang="en-US" altLang="en-US" sz="1200"/>
              <a:pPr/>
              <a:t>6</a:t>
            </a:fld>
            <a:endParaRPr lang="en-US" altLang="en-US" sz="120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322513" y="152400"/>
            <a:ext cx="2338387" cy="1752600"/>
          </a:xfrm>
          <a:solidFill>
            <a:srgbClr val="FFFFFF"/>
          </a:solidFill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7163" y="2057400"/>
            <a:ext cx="6699250" cy="70866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658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BD8E7-1312-41F3-99C4-6DA5AF89196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659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325438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3662613"/>
            <a:ext cx="5486400" cy="548138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BD8E7-1312-41F3-99C4-6DA5AF89196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616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BD8E7-1312-41F3-99C4-6DA5AF89196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256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xfrm>
            <a:off x="228600" y="4416425"/>
            <a:ext cx="6629400" cy="4183063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1">
              <a:defRPr/>
            </a:pPr>
            <a:endParaRPr lang="en-US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fld id="{328061AF-ED3D-4340-85F6-3BC009D5C8BD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745384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1600200"/>
            <a:ext cx="7886700" cy="2240280"/>
          </a:xfrm>
        </p:spPr>
        <p:txBody>
          <a:bodyPr anchor="b">
            <a:normAutofit/>
          </a:bodyPr>
          <a:lstStyle>
            <a:lvl1pPr algn="ctr">
              <a:defRPr sz="33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3854659"/>
            <a:ext cx="7886700" cy="1143000"/>
          </a:xfrm>
        </p:spPr>
        <p:txBody>
          <a:bodyPr>
            <a:normAutofit/>
          </a:bodyPr>
          <a:lstStyle>
            <a:lvl1pPr marL="0" indent="0" algn="ctr">
              <a:buNone/>
              <a:defRPr sz="1500" cap="all" spc="38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28600" y="304800"/>
            <a:ext cx="86868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6115050" y="0"/>
            <a:ext cx="30289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99610" y="4591761"/>
            <a:ext cx="2344340" cy="1580440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9610" y="1714500"/>
            <a:ext cx="2344340" cy="2877260"/>
          </a:xfrm>
        </p:spPr>
        <p:txBody>
          <a:bodyPr anchor="b">
            <a:normAutofit/>
          </a:bodyPr>
          <a:lstStyle>
            <a:lvl1pPr>
              <a:defRPr sz="22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0" y="1"/>
            <a:ext cx="6076188" cy="6857999"/>
          </a:xfrm>
        </p:spPr>
        <p:txBody>
          <a:bodyPr tIns="457200">
            <a:normAutofit/>
          </a:bodyPr>
          <a:lstStyle>
            <a:lvl1pPr marL="0" indent="0" algn="ctr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57200"/>
            <a:ext cx="1457325" cy="5719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457200"/>
            <a:ext cx="5286375" cy="5719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6764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764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xfrm>
            <a:off x="1066800" y="6324600"/>
            <a:ext cx="1905000" cy="457200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DFA31C-1F02-46CD-BD64-906AD05695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7625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800600"/>
            <a:ext cx="9144000" cy="2057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050" y="5115656"/>
            <a:ext cx="8343900" cy="914400"/>
          </a:xfrm>
        </p:spPr>
        <p:txBody>
          <a:bodyPr anchor="b">
            <a:normAutofit/>
          </a:bodyPr>
          <a:lstStyle>
            <a:lvl1pPr algn="ctr">
              <a:defRPr sz="3300" spc="-38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0050" y="6043123"/>
            <a:ext cx="8343900" cy="5715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500" cap="all" spc="38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/>
          </p:nvPr>
        </p:nvSpPr>
        <p:spPr>
          <a:xfrm>
            <a:off x="1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idx="11"/>
          </p:nvPr>
        </p:nvSpPr>
        <p:spPr>
          <a:xfrm>
            <a:off x="3063240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/>
          </p:nvPr>
        </p:nvSpPr>
        <p:spPr>
          <a:xfrm>
            <a:off x="6126480" y="1"/>
            <a:ext cx="301752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745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28600" y="304800"/>
            <a:ext cx="86868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514600"/>
            <a:ext cx="7886700" cy="2743200"/>
          </a:xfrm>
        </p:spPr>
        <p:txBody>
          <a:bodyPr anchor="b">
            <a:normAutofit/>
          </a:bodyPr>
          <a:lstStyle>
            <a:lvl1pPr algn="ctr">
              <a:defRPr sz="3300" spc="-38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5257800"/>
            <a:ext cx="78867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500" cap="all" spc="38" baseline="0">
                <a:solidFill>
                  <a:schemeClr val="bg1"/>
                </a:solidFill>
              </a:defRPr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714500"/>
            <a:ext cx="3371850" cy="44622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714500"/>
            <a:ext cx="3371850" cy="44622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5286" y="1733162"/>
            <a:ext cx="3374136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350" b="1" cap="all" baseline="0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5286" y="2481944"/>
            <a:ext cx="3374136" cy="3690257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733162"/>
            <a:ext cx="3374136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350" b="1" cap="all" baseline="0"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81944"/>
            <a:ext cx="3374136" cy="3690257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3859" y="1714498"/>
            <a:ext cx="2630091" cy="2880360"/>
          </a:xfrm>
        </p:spPr>
        <p:txBody>
          <a:bodyPr anchor="b">
            <a:normAutofit/>
          </a:bodyPr>
          <a:lstStyle>
            <a:lvl1pPr>
              <a:defRPr sz="22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765" y="457200"/>
            <a:ext cx="5431583" cy="5715000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3859" y="4590288"/>
            <a:ext cx="2635923" cy="1581912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6/11/2015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583680"/>
            <a:ext cx="9144000" cy="274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6858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1714500"/>
            <a:ext cx="68580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40931" y="6601556"/>
            <a:ext cx="1150548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bg1"/>
                </a:solidFill>
              </a:defRPr>
            </a:lvl1pPr>
          </a:lstStyle>
          <a:p>
            <a:fld id="{37CC0096-1860-4642-9CD2-0079EA5E7CD1}" type="datetimeFigureOut">
              <a:rPr lang="en-US" smtClean="0"/>
              <a:pPr/>
              <a:t>6/11/2015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3000" y="6601556"/>
            <a:ext cx="48685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0874" y="6601556"/>
            <a:ext cx="580127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bg1"/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550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05740" indent="-171450" algn="l" defTabSz="685800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100000"/>
        <a:buFont typeface="Arial" pitchFamily="34" charset="0"/>
        <a:buChar char="▪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▪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▪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91540" indent="-137160" algn="l" defTabSz="6858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▪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37160" algn="l" defTabSz="6858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▪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68730" indent="-137160" algn="l" defTabSz="6858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▪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440180" indent="-137160" algn="l" defTabSz="6858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▪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611630" indent="-137160" algn="l" defTabSz="6858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▪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1783080" indent="-137160" algn="l" defTabSz="6858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▪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_e02atL1Ac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Community Health and the RN Role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Michele O’Donnell MSN RN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478" y="28118"/>
            <a:ext cx="3017520" cy="28860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3017521" cy="198409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4016" y="2887892"/>
            <a:ext cx="3108958" cy="19398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2974" y="2914130"/>
            <a:ext cx="3621024" cy="191358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7521" y="1816867"/>
            <a:ext cx="3108957" cy="12382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17521" y="-853"/>
            <a:ext cx="3162300" cy="179811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1351232"/>
            <a:ext cx="3017520" cy="1723487"/>
          </a:xfrm>
          <a:prstGeom prst="rect">
            <a:avLst/>
          </a:prstGeom>
        </p:spPr>
      </p:pic>
      <p:pic>
        <p:nvPicPr>
          <p:cNvPr id="20" name="Picture Placeholder 19"/>
          <p:cNvPicPr>
            <a:picLocks noGrp="1" noChangeAspect="1"/>
          </p:cNvPicPr>
          <p:nvPr>
            <p:ph type="pic" idx="10"/>
          </p:nvPr>
        </p:nvPicPr>
        <p:blipFill>
          <a:blip r:embed="rId10"/>
          <a:srcRect l="28774" r="28774"/>
          <a:stretch>
            <a:fillRect/>
          </a:stretch>
        </p:blipFill>
        <p:spPr>
          <a:xfrm>
            <a:off x="1" y="3094320"/>
            <a:ext cx="2414015" cy="173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68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463296"/>
          </a:xfrm>
        </p:spPr>
        <p:txBody>
          <a:bodyPr/>
          <a:lstStyle/>
          <a:p>
            <a:pPr algn="ctr" eaLnBrk="1" hangingPunct="1"/>
            <a:r>
              <a:rPr lang="en-US" altLang="en-US" dirty="0" smtClean="0"/>
              <a:t>Community Health vs. Community Based</a:t>
            </a:r>
            <a:endParaRPr lang="en-US" altLang="en-US" sz="2000" dirty="0" smtClean="0"/>
          </a:p>
        </p:txBody>
      </p:sp>
      <p:graphicFrame>
        <p:nvGraphicFramePr>
          <p:cNvPr id="715836" name="Group 6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11090538"/>
              </p:ext>
            </p:extLst>
          </p:nvPr>
        </p:nvGraphicFramePr>
        <p:xfrm>
          <a:off x="609600" y="768096"/>
          <a:ext cx="7543800" cy="5743556"/>
        </p:xfrm>
        <a:graphic>
          <a:graphicData uri="http://schemas.openxmlformats.org/drawingml/2006/table">
            <a:tbl>
              <a:tblPr/>
              <a:tblGrid>
                <a:gridCol w="2133600"/>
                <a:gridCol w="2362200"/>
                <a:gridCol w="3048000"/>
              </a:tblGrid>
              <a:tr h="872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Community Health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Community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Based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81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Goal: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0" marB="457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Preservation and Protection of health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Management of Acute and Chronic Conditions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Focus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Population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Individuals and Families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2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Initiation of Service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Community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Referral from Physician/ Agency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6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Intervention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Continuous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“As needed”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45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Level of Prevention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Primary, Secondary, Tertiary 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Primary, Secondary, Tertiary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Model of Care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Social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Medical</a:t>
                      </a: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81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Examples</a:t>
                      </a:r>
                    </a:p>
                  </a:txBody>
                  <a:tcPr marT="45730" marB="457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Public Health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Home health, Ambulatory settings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884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Core Community Based Functions and the RN Role 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half" idx="1"/>
          </p:nvPr>
        </p:nvSpPr>
        <p:spPr>
          <a:xfrm>
            <a:off x="304800" y="1676400"/>
            <a:ext cx="4572000" cy="411480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Direct Care Provider</a:t>
            </a:r>
          </a:p>
          <a:p>
            <a:pPr marL="697230" lvl="1" indent="-457200">
              <a:buFont typeface="Arial" panose="020B0604020202020204" pitchFamily="34" charset="0"/>
              <a:buChar char="•"/>
              <a:defRPr/>
            </a:pPr>
            <a:r>
              <a:rPr lang="en-US" sz="2650" dirty="0" smtClean="0">
                <a:solidFill>
                  <a:schemeClr val="accent4"/>
                </a:solidFill>
              </a:rPr>
              <a:t>Assessment</a:t>
            </a:r>
          </a:p>
          <a:p>
            <a:pPr marL="697230" lvl="1" indent="-457200">
              <a:buFont typeface="Arial" panose="020B0604020202020204" pitchFamily="34" charset="0"/>
              <a:buChar char="•"/>
              <a:defRPr/>
            </a:pPr>
            <a:r>
              <a:rPr lang="en-US" sz="2650" dirty="0" smtClean="0">
                <a:solidFill>
                  <a:schemeClr val="accent4"/>
                </a:solidFill>
              </a:rPr>
              <a:t>Diagnose</a:t>
            </a:r>
          </a:p>
          <a:p>
            <a:pPr marL="697230" lvl="1" indent="-457200">
              <a:buFont typeface="Arial" panose="020B0604020202020204" pitchFamily="34" charset="0"/>
              <a:buChar char="•"/>
              <a:defRPr/>
            </a:pPr>
            <a:r>
              <a:rPr lang="en-US" sz="2650" dirty="0" smtClean="0">
                <a:solidFill>
                  <a:schemeClr val="accent4"/>
                </a:solidFill>
              </a:rPr>
              <a:t>Plan</a:t>
            </a:r>
          </a:p>
          <a:p>
            <a:pPr marL="697230" lvl="1" indent="-457200">
              <a:buFont typeface="Arial" panose="020B0604020202020204" pitchFamily="34" charset="0"/>
              <a:buChar char="•"/>
              <a:defRPr/>
            </a:pPr>
            <a:r>
              <a:rPr lang="en-US" sz="2650" dirty="0" smtClean="0">
                <a:solidFill>
                  <a:schemeClr val="accent4"/>
                </a:solidFill>
              </a:rPr>
              <a:t>Intervene</a:t>
            </a:r>
          </a:p>
          <a:p>
            <a:pPr marL="697230" lvl="1" indent="-457200">
              <a:buFont typeface="Arial" panose="020B0604020202020204" pitchFamily="34" charset="0"/>
              <a:buChar char="•"/>
              <a:defRPr/>
            </a:pPr>
            <a:r>
              <a:rPr lang="en-US" sz="2650" dirty="0" smtClean="0">
                <a:solidFill>
                  <a:schemeClr val="accent4"/>
                </a:solidFill>
              </a:rPr>
              <a:t>Evaluate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endParaRPr lang="en-US" sz="2800" dirty="0" smtClean="0"/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endParaRPr lang="en-US" sz="2800" dirty="0" smtClean="0"/>
          </a:p>
          <a:p>
            <a:pPr marL="0" indent="0">
              <a:buFont typeface="Arial" charset="0"/>
              <a:buNone/>
              <a:defRPr/>
            </a:pPr>
            <a:endParaRPr lang="en-US" sz="2800" dirty="0" smtClean="0"/>
          </a:p>
          <a:p>
            <a:pPr>
              <a:buFont typeface="Arial" charset="0"/>
              <a:buNone/>
              <a:defRPr/>
            </a:pP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Manager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Role Model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Researcher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Leader</a:t>
            </a:r>
          </a:p>
          <a:p>
            <a:pPr marL="457200" lvl="0" indent="-457200">
              <a:buClr>
                <a:srgbClr val="87A91B"/>
              </a:buClr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595959"/>
                </a:solidFill>
              </a:rPr>
              <a:t>Educator</a:t>
            </a:r>
          </a:p>
          <a:p>
            <a:pPr marL="457200" lvl="0" indent="-457200">
              <a:buClr>
                <a:srgbClr val="87A91B"/>
              </a:buClr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595959"/>
                </a:solidFill>
              </a:rPr>
              <a:t>Counselor</a:t>
            </a:r>
          </a:p>
          <a:p>
            <a:pPr marL="457200" lvl="0" indent="-457200">
              <a:buClr>
                <a:srgbClr val="87A91B"/>
              </a:buClr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595959"/>
                </a:solidFill>
              </a:rPr>
              <a:t>Advocate</a:t>
            </a:r>
          </a:p>
          <a:p>
            <a:pPr marL="457200" lvl="0" indent="-457200">
              <a:buClr>
                <a:srgbClr val="87A91B"/>
              </a:buClr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595959"/>
                </a:solidFill>
              </a:rPr>
              <a:t>Collaborator</a:t>
            </a:r>
          </a:p>
          <a:p>
            <a:pPr>
              <a:buFont typeface="Arial" charset="0"/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52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Examples of Community Based Settings</a:t>
            </a:r>
            <a:br>
              <a:rPr lang="en-US" dirty="0" smtClean="0"/>
            </a:br>
            <a:r>
              <a:rPr lang="en-US" dirty="0" smtClean="0"/>
              <a:t>Home Health Nursing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Home Health Nursing </a:t>
            </a:r>
            <a:endParaRPr lang="en-US" sz="2400" dirty="0" smtClean="0"/>
          </a:p>
          <a:p>
            <a:pPr lvl="1"/>
            <a:r>
              <a:rPr lang="en-US" dirty="0"/>
              <a:t>Community Health Nursing + Technical skills = Care for patients in collaboration with their families</a:t>
            </a:r>
            <a:r>
              <a:rPr lang="en-US" dirty="0" smtClean="0"/>
              <a:t>.</a:t>
            </a:r>
          </a:p>
          <a:p>
            <a:pPr lvl="2"/>
            <a:r>
              <a:rPr lang="en-US" dirty="0"/>
              <a:t>Holistic care  across the life span</a:t>
            </a:r>
          </a:p>
          <a:p>
            <a:pPr lvl="2"/>
            <a:r>
              <a:rPr lang="en-US" dirty="0"/>
              <a:t>“As needed”  episodic  or continuous </a:t>
            </a:r>
          </a:p>
          <a:p>
            <a:pPr lvl="2"/>
            <a:r>
              <a:rPr lang="en-US" dirty="0"/>
              <a:t>Practice independently in a variety of settings</a:t>
            </a:r>
          </a:p>
          <a:p>
            <a:pPr lvl="2"/>
            <a:r>
              <a:rPr lang="en-US" dirty="0"/>
              <a:t>Include patient / families as active </a:t>
            </a:r>
            <a:r>
              <a:rPr lang="en-US" dirty="0" smtClean="0"/>
              <a:t>participants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Goal: Maintain or improve patients’ quality of life or support them &amp; their caregivers at the end of life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Educate</a:t>
            </a:r>
          </a:p>
          <a:p>
            <a:pPr marL="274320" lvl="1" indent="0">
              <a:buNone/>
            </a:pPr>
            <a:endParaRPr lang="en-US" dirty="0"/>
          </a:p>
          <a:p>
            <a:pPr marL="274320" lvl="1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5439" y="4228520"/>
            <a:ext cx="2517866" cy="166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96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Eligibility: Home Health Services 			(Medicare)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752600"/>
            <a:ext cx="8839200" cy="4373563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Eligible for Medicare</a:t>
            </a:r>
          </a:p>
          <a:p>
            <a:pPr marL="697230" lvl="1" indent="-457200">
              <a:buFont typeface="Arial" panose="020B0604020202020204" pitchFamily="34" charset="0"/>
              <a:buChar char="•"/>
            </a:pPr>
            <a:r>
              <a:rPr lang="en-US" altLang="en-US" sz="2650" dirty="0"/>
              <a:t>People age 65 years and older</a:t>
            </a:r>
          </a:p>
          <a:p>
            <a:pPr marL="697230" lvl="1" indent="-457200">
              <a:buFont typeface="Arial" panose="020B0604020202020204" pitchFamily="34" charset="0"/>
              <a:buChar char="•"/>
            </a:pPr>
            <a:r>
              <a:rPr lang="en-US" altLang="en-US" sz="2650" dirty="0"/>
              <a:t>People deemed </a:t>
            </a:r>
            <a:r>
              <a:rPr lang="en-US" altLang="en-US" sz="2650" dirty="0" smtClean="0"/>
              <a:t>disabled</a:t>
            </a:r>
          </a:p>
          <a:p>
            <a:pPr marL="457200" indent="-4572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Need for intermittent skilled care or therapy</a:t>
            </a:r>
          </a:p>
          <a:p>
            <a:pPr marL="457200" indent="-4572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Under the care of a Physician</a:t>
            </a:r>
          </a:p>
          <a:p>
            <a:pPr marL="457200" indent="-4572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Homebound status</a:t>
            </a:r>
          </a:p>
          <a:p>
            <a:pPr marL="457200" indent="-4572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The home care agency you are working for must be certified by Medicare	</a:t>
            </a:r>
            <a:endParaRPr lang="en-US" altLang="en-US" sz="2400" dirty="0" smtClean="0"/>
          </a:p>
        </p:txBody>
      </p:sp>
      <p:pic>
        <p:nvPicPr>
          <p:cNvPr id="4813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0" y="1028700"/>
            <a:ext cx="2305050" cy="172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11092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 Hospice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Goal :  To provide quality of life and palliative care to the terminally ill.</a:t>
            </a:r>
          </a:p>
          <a:p>
            <a:endParaRPr lang="en-US" dirty="0"/>
          </a:p>
          <a:p>
            <a:r>
              <a:rPr lang="en-US" dirty="0"/>
              <a:t>Services are provided in patient’s home or an inpatient facility</a:t>
            </a:r>
          </a:p>
          <a:p>
            <a:endParaRPr lang="en-US" dirty="0"/>
          </a:p>
          <a:p>
            <a:r>
              <a:rPr lang="en-US" dirty="0"/>
              <a:t>Patients must meet specific </a:t>
            </a:r>
            <a:r>
              <a:rPr lang="en-US" dirty="0" smtClean="0"/>
              <a:t>requirements</a:t>
            </a:r>
          </a:p>
          <a:p>
            <a:r>
              <a:rPr lang="en-US" dirty="0"/>
              <a:t>Home Hospice focus on patient &amp; family: </a:t>
            </a:r>
          </a:p>
          <a:p>
            <a:r>
              <a:rPr lang="en-US" dirty="0"/>
              <a:t>Assistance with dealing with emotional, spiritual, and medical problems</a:t>
            </a:r>
          </a:p>
          <a:p>
            <a:r>
              <a:rPr lang="en-US" dirty="0"/>
              <a:t>Support of family</a:t>
            </a:r>
          </a:p>
          <a:p>
            <a:r>
              <a:rPr lang="en-US" dirty="0"/>
              <a:t>Keeping patient at home and comfortable</a:t>
            </a:r>
          </a:p>
          <a:p>
            <a:r>
              <a:rPr lang="en-US" dirty="0"/>
              <a:t>Coordinate home care and professional services</a:t>
            </a:r>
          </a:p>
          <a:p>
            <a:r>
              <a:rPr lang="en-US" dirty="0"/>
              <a:t>Pain management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183" y="234613"/>
            <a:ext cx="1871634" cy="19021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5729" y="4683113"/>
            <a:ext cx="1816765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63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Questions????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714500"/>
            <a:ext cx="4550664" cy="4515612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 </a:t>
            </a:r>
            <a:r>
              <a:rPr lang="en-US" b="1" dirty="0"/>
              <a:t>Learning Objectives:</a:t>
            </a:r>
            <a:endParaRPr lang="en-US" dirty="0"/>
          </a:p>
          <a:p>
            <a:r>
              <a:rPr lang="en-US" dirty="0"/>
              <a:t>Explain the roles of the RN in community settings (direct care, educator, counselor, advocate, manager, </a:t>
            </a:r>
            <a:r>
              <a:rPr lang="en-US" dirty="0" err="1"/>
              <a:t>etc</a:t>
            </a:r>
            <a:r>
              <a:rPr lang="en-US" dirty="0"/>
              <a:t>).</a:t>
            </a:r>
          </a:p>
          <a:p>
            <a:r>
              <a:rPr lang="en-US" dirty="0"/>
              <a:t>Examine the RN’s collaborative role with a multidisciplinary team.</a:t>
            </a:r>
          </a:p>
          <a:p>
            <a:r>
              <a:rPr lang="en-US" dirty="0"/>
              <a:t>Compare the application of the nursing process in acute care settings vs. community settings.</a:t>
            </a:r>
          </a:p>
          <a:p>
            <a:r>
              <a:rPr lang="en-US" dirty="0"/>
              <a:t>Explain public health verses home health nursing.</a:t>
            </a:r>
          </a:p>
          <a:p>
            <a:r>
              <a:rPr lang="en-US" dirty="0"/>
              <a:t>Determine how to access demographics for a community.</a:t>
            </a:r>
          </a:p>
          <a:p>
            <a:r>
              <a:rPr lang="en-US" dirty="0"/>
              <a:t>Explain community resources, limitations, and accessibility.</a:t>
            </a:r>
          </a:p>
          <a:p>
            <a:r>
              <a:rPr lang="en-US" dirty="0"/>
              <a:t>Explain nursing concepts within a community setting (community, population).</a:t>
            </a:r>
          </a:p>
          <a:p>
            <a:r>
              <a:rPr lang="en-US" dirty="0"/>
              <a:t>Explain how nurses use epidemiology in nursing practice in the community setting.</a:t>
            </a:r>
          </a:p>
          <a:p>
            <a:r>
              <a:rPr lang="en-US" dirty="0"/>
              <a:t>Describe Healthy People as it relates to communities.</a:t>
            </a:r>
          </a:p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344" y="1844040"/>
            <a:ext cx="2785872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61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Evolutionary Changes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Then and Now</a:t>
            </a:r>
            <a:endParaRPr lang="en-US" dirty="0"/>
          </a:p>
        </p:txBody>
      </p:sp>
      <p:pic>
        <p:nvPicPr>
          <p:cNvPr id="15" name="Picture Placeholder 14"/>
          <p:cNvPicPr>
            <a:picLocks noGrp="1" noChangeAspect="1"/>
          </p:cNvPicPr>
          <p:nvPr>
            <p:ph type="pic" idx="10"/>
          </p:nvPr>
        </p:nvPicPr>
        <p:blipFill>
          <a:blip r:embed="rId3"/>
          <a:srcRect l="25081" r="25081"/>
          <a:stretch>
            <a:fillRect/>
          </a:stretch>
        </p:blipFill>
        <p:spPr>
          <a:xfrm>
            <a:off x="1" y="536673"/>
            <a:ext cx="3017520" cy="221374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313692" y="39098"/>
            <a:ext cx="5166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n>
                  <a:solidFill>
                    <a:srgbClr val="92D050"/>
                  </a:solidFill>
                </a:ln>
              </a:rPr>
              <a:t>To</a:t>
            </a:r>
          </a:p>
        </p:txBody>
      </p:sp>
      <p:sp>
        <p:nvSpPr>
          <p:cNvPr id="10" name="Rectangle 9"/>
          <p:cNvSpPr/>
          <p:nvPr/>
        </p:nvSpPr>
        <p:spPr>
          <a:xfrm>
            <a:off x="7229428" y="15904"/>
            <a:ext cx="969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n w="0">
                  <a:solidFill>
                    <a:schemeClr val="accent1"/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NOW</a:t>
            </a:r>
            <a:endParaRPr lang="en-US" sz="2800" dirty="0">
              <a:ln w="0">
                <a:solidFill>
                  <a:schemeClr val="accent1"/>
                </a:solidFill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84039" y="2789516"/>
            <a:ext cx="253020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Inpatient care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Disease </a:t>
            </a:r>
            <a:r>
              <a:rPr lang="en-US" sz="1600" dirty="0"/>
              <a:t>focus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Fragmented care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Compliant patients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Individual </a:t>
            </a:r>
            <a:r>
              <a:rPr lang="en-US" sz="1600" dirty="0" smtClean="0"/>
              <a:t>Emphasis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People came to the healthcare providers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1" y="2763487"/>
            <a:ext cx="2606925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Nursing </a:t>
            </a:r>
            <a:r>
              <a:rPr lang="en-US" sz="1600" dirty="0" smtClean="0"/>
              <a:t>began with public health nursing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Florence Nightingale 1854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Lillian Wald 1893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Nurses and doctors went to the people</a:t>
            </a:r>
            <a:endParaRPr lang="en-US" sz="1600" dirty="0"/>
          </a:p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363912" y="2404795"/>
            <a:ext cx="2542655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Out-patient/community based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Health promotion and illness prevention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Managed Care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Educated </a:t>
            </a:r>
            <a:r>
              <a:rPr lang="en-US" sz="1600" dirty="0" smtClean="0"/>
              <a:t>consumers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Both inpatient and home, just shorter inpatient</a:t>
            </a:r>
            <a:endParaRPr lang="en-US" sz="1600" dirty="0"/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013272" y="13453"/>
            <a:ext cx="9909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3"/>
                </a:solidFill>
              </a:rPr>
              <a:t>THEN</a:t>
            </a:r>
            <a:endParaRPr lang="en-US" sz="2800" dirty="0">
              <a:solidFill>
                <a:schemeClr val="accent3"/>
              </a:solidFill>
            </a:endParaRPr>
          </a:p>
        </p:txBody>
      </p:sp>
      <p:pic>
        <p:nvPicPr>
          <p:cNvPr id="18" name="Picture Placeholder 17"/>
          <p:cNvPicPr>
            <a:picLocks noGrp="1" noChangeAspect="1"/>
          </p:cNvPicPr>
          <p:nvPr>
            <p:ph type="pic" idx="11"/>
          </p:nvPr>
        </p:nvPicPr>
        <p:blipFill>
          <a:blip r:embed="rId4"/>
          <a:srcRect l="26193" r="26193"/>
          <a:stretch>
            <a:fillRect/>
          </a:stretch>
        </p:blipFill>
        <p:spPr>
          <a:xfrm>
            <a:off x="3017520" y="536673"/>
            <a:ext cx="3063240" cy="2213746"/>
          </a:xfrm>
          <a:prstGeom prst="rect">
            <a:avLst/>
          </a:prstGeom>
        </p:spPr>
      </p:pic>
      <p:pic>
        <p:nvPicPr>
          <p:cNvPr id="23" name="Picture Placeholder 22"/>
          <p:cNvPicPr>
            <a:picLocks noGrp="1" noChangeAspect="1"/>
          </p:cNvPicPr>
          <p:nvPr>
            <p:ph type="pic" idx="12"/>
          </p:nvPr>
        </p:nvPicPr>
        <p:blipFill>
          <a:blip r:embed="rId5"/>
          <a:srcRect l="24560" r="24560"/>
          <a:stretch>
            <a:fillRect/>
          </a:stretch>
        </p:blipFill>
        <p:spPr>
          <a:xfrm>
            <a:off x="6161983" y="536672"/>
            <a:ext cx="3017520" cy="185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74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6858000" cy="473242"/>
          </a:xfrm>
        </p:spPr>
        <p:txBody>
          <a:bodyPr/>
          <a:lstStyle/>
          <a:p>
            <a:r>
              <a:rPr lang="en-US" dirty="0" smtClean="0"/>
              <a:t>Healthy People 2020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930442"/>
            <a:ext cx="6858000" cy="5241758"/>
          </a:xfrm>
        </p:spPr>
        <p:txBody>
          <a:bodyPr>
            <a:normAutofit lnSpcReduction="10000"/>
          </a:bodyPr>
          <a:lstStyle/>
          <a:p>
            <a:pPr marL="34290" indent="0">
              <a:buNone/>
            </a:pPr>
            <a:r>
              <a:rPr lang="en-US" sz="2400" dirty="0"/>
              <a:t>Educational and community-based programs play a key role in:</a:t>
            </a:r>
          </a:p>
          <a:p>
            <a:r>
              <a:rPr lang="en-US" dirty="0" smtClean="0"/>
              <a:t>Preventing </a:t>
            </a:r>
            <a:r>
              <a:rPr lang="en-US" dirty="0"/>
              <a:t>disease and injury.</a:t>
            </a:r>
          </a:p>
          <a:p>
            <a:r>
              <a:rPr lang="en-US" dirty="0"/>
              <a:t>Improving health.</a:t>
            </a:r>
          </a:p>
          <a:p>
            <a:r>
              <a:rPr lang="en-US" dirty="0"/>
              <a:t>Enhancing quality of life</a:t>
            </a:r>
            <a:r>
              <a:rPr lang="en-US" dirty="0" smtClean="0"/>
              <a:t>.</a:t>
            </a:r>
          </a:p>
          <a:p>
            <a:r>
              <a:rPr lang="en-US" dirty="0" smtClean="0"/>
              <a:t> Reaching </a:t>
            </a:r>
            <a:r>
              <a:rPr lang="en-US" dirty="0"/>
              <a:t>Healthy People 2010 objectives</a:t>
            </a:r>
            <a:endParaRPr lang="en-US" dirty="0" smtClean="0"/>
          </a:p>
          <a:p>
            <a:r>
              <a:rPr lang="en-US" sz="2400" dirty="0"/>
              <a:t>Education and community-based programs and strategies are designed to reach people outside of traditional health care settings. These settings may include:</a:t>
            </a:r>
          </a:p>
          <a:p>
            <a:r>
              <a:rPr lang="en-US" dirty="0" smtClean="0"/>
              <a:t>Schools</a:t>
            </a:r>
            <a:endParaRPr lang="en-US" dirty="0"/>
          </a:p>
          <a:p>
            <a:r>
              <a:rPr lang="en-US" dirty="0"/>
              <a:t>Worksites</a:t>
            </a:r>
          </a:p>
          <a:p>
            <a:r>
              <a:rPr lang="en-US" dirty="0"/>
              <a:t>Health care facilities</a:t>
            </a:r>
          </a:p>
          <a:p>
            <a:r>
              <a:rPr lang="en-US" dirty="0"/>
              <a:t>Communities</a:t>
            </a:r>
          </a:p>
        </p:txBody>
      </p:sp>
    </p:spTree>
    <p:extLst>
      <p:ext uri="{BB962C8B-B14F-4D97-AF65-F5344CB8AC3E}">
        <p14:creationId xmlns:p14="http://schemas.microsoft.com/office/powerpoint/2010/main" val="66638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Placeholder 9"/>
          <p:cNvSpPr>
            <a:spLocks noGrp="1"/>
          </p:cNvSpPr>
          <p:nvPr>
            <p:ph type="body" sz="half" idx="4294967295"/>
          </p:nvPr>
        </p:nvSpPr>
        <p:spPr>
          <a:xfrm>
            <a:off x="533400" y="0"/>
            <a:ext cx="8610600" cy="652463"/>
          </a:xfrm>
        </p:spPr>
        <p:txBody>
          <a:bodyPr/>
          <a:lstStyle/>
          <a:p>
            <a:r>
              <a:rPr lang="en-US" altLang="en-US" sz="3600" b="1" dirty="0" smtClean="0">
                <a:solidFill>
                  <a:schemeClr val="tx2"/>
                </a:solidFill>
              </a:rPr>
              <a:t>Application of Nursing Process</a:t>
            </a:r>
            <a:endParaRPr lang="en-US" altLang="en-US" sz="3600" b="1" dirty="0" smtClean="0"/>
          </a:p>
        </p:txBody>
      </p:sp>
      <p:graphicFrame>
        <p:nvGraphicFramePr>
          <p:cNvPr id="11" name="Group 52"/>
          <p:cNvGraphicFramePr>
            <a:graphicFrameLocks noGrp="1"/>
          </p:cNvGraphicFramePr>
          <p:nvPr>
            <p:ph type="pic" idx="4294967295"/>
            <p:extLst>
              <p:ext uri="{D42A27DB-BD31-4B8C-83A1-F6EECF244321}">
                <p14:modId xmlns:p14="http://schemas.microsoft.com/office/powerpoint/2010/main" val="4047092636"/>
              </p:ext>
            </p:extLst>
          </p:nvPr>
        </p:nvGraphicFramePr>
        <p:xfrm>
          <a:off x="0" y="519113"/>
          <a:ext cx="9144000" cy="6428763"/>
        </p:xfrm>
        <a:graphic>
          <a:graphicData uri="http://schemas.openxmlformats.org/drawingml/2006/table">
            <a:tbl>
              <a:tblPr/>
              <a:tblGrid>
                <a:gridCol w="1812022"/>
                <a:gridCol w="3556932"/>
                <a:gridCol w="3775046"/>
              </a:tblGrid>
              <a:tr h="505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Hospital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Community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4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Population</a:t>
                      </a:r>
                    </a:p>
                  </a:txBody>
                  <a:tcPr marT="45708" marB="457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Individual/family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Aggregates of people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Type of Care</a:t>
                      </a:r>
                    </a:p>
                  </a:txBody>
                  <a:tcPr marT="45708" marB="457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Acute and rehabilitative, fast paced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Long term/Chronic, slower paced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54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Assessment</a:t>
                      </a:r>
                    </a:p>
                  </a:txBody>
                  <a:tcPr marT="45708" marB="457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Collection data that will inform nurse of individuals/family health status (VS, Head to toe, labs etc.); and analysis of this data to identify acute health concerns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Collection of data (demographic, epidemiologic) that informs the nurse about the state of health and health needs of the population; and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analysis of this data to identify the major health issues. 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52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Diagnosis</a:t>
                      </a:r>
                    </a:p>
                  </a:txBody>
                  <a:tcPr marT="45708" marB="457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Deciding on priorities for action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Problem r/t etiology AMB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Deciding on priorities for action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Problem, among_(Aggregate)_ r/t etiology AMB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Plan</a:t>
                      </a:r>
                    </a:p>
                  </a:txBody>
                  <a:tcPr marT="45708" marB="457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STG and LTG for individuals/ families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STG and LTG for groups focuses on programs 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Interventions</a:t>
                      </a:r>
                    </a:p>
                  </a:txBody>
                  <a:tcPr marT="45708" marB="457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Individual/family focused interventions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Primary, Secondary, Tertiary prevention for group 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Evaluation</a:t>
                      </a:r>
                    </a:p>
                  </a:txBody>
                  <a:tcPr marT="45708" marB="4570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Health outcomes of individual/ family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Health outcomes of community/programs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611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What is Epidemiology?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752600"/>
            <a:ext cx="8839200" cy="4373563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800" smtClean="0"/>
              <a:t>The Who, What, When, &amp; Why of diseases!</a:t>
            </a:r>
          </a:p>
          <a:p>
            <a:pPr marL="857250" lvl="1" indent="-457200" eaLnBrk="1" hangingPunct="1">
              <a:lnSpc>
                <a:spcPct val="90000"/>
              </a:lnSpc>
            </a:pPr>
            <a:r>
              <a:rPr lang="en-US" altLang="en-US" sz="2400" smtClean="0"/>
              <a:t>Investigation of disease etiology</a:t>
            </a:r>
          </a:p>
          <a:p>
            <a:pPr marL="857250" lvl="1" indent="-457200" eaLnBrk="1" hangingPunct="1">
              <a:lnSpc>
                <a:spcPct val="90000"/>
              </a:lnSpc>
            </a:pPr>
            <a:r>
              <a:rPr lang="en-US" altLang="en-US" sz="2400" smtClean="0"/>
              <a:t>Which populations are affected by disease or injury</a:t>
            </a:r>
          </a:p>
          <a:p>
            <a:pPr marL="857250" lvl="1" indent="-457200" eaLnBrk="1" hangingPunct="1">
              <a:lnSpc>
                <a:spcPct val="90000"/>
              </a:lnSpc>
            </a:pPr>
            <a:r>
              <a:rPr lang="en-US" altLang="en-US" sz="2400" smtClean="0"/>
              <a:t>How often these conditions occur in the population</a:t>
            </a:r>
          </a:p>
          <a:p>
            <a:pPr marL="857250" lvl="1" indent="-457200" eaLnBrk="1" hangingPunct="1">
              <a:lnSpc>
                <a:spcPct val="90000"/>
              </a:lnSpc>
            </a:pPr>
            <a:r>
              <a:rPr lang="en-US" altLang="en-US" sz="2400" smtClean="0"/>
              <a:t>The risk factors that may be contributing to conditions </a:t>
            </a:r>
          </a:p>
          <a:p>
            <a:pPr marL="857250" lvl="1" indent="-457200" eaLnBrk="1" hangingPunct="1">
              <a:lnSpc>
                <a:spcPct val="90000"/>
              </a:lnSpc>
            </a:pPr>
            <a:r>
              <a:rPr lang="en-US" altLang="en-US" sz="2400" smtClean="0"/>
              <a:t>Surveillance of population health status</a:t>
            </a:r>
          </a:p>
          <a:p>
            <a:pPr marL="457200" indent="-4572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altLang="en-US" sz="2400" smtClean="0"/>
          </a:p>
        </p:txBody>
      </p:sp>
      <p:pic>
        <p:nvPicPr>
          <p:cNvPr id="6861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572000"/>
            <a:ext cx="4116388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19625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6858000" cy="43891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en-US" dirty="0" smtClean="0"/>
              <a:t>Models of Disease Causation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6339" y="4616141"/>
            <a:ext cx="4676037" cy="1767993"/>
          </a:xfrm>
          <a:prstGeom prst="rect">
            <a:avLst/>
          </a:prstGeom>
        </p:spPr>
      </p:pic>
      <p:pic>
        <p:nvPicPr>
          <p:cNvPr id="70660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948" y="2933821"/>
            <a:ext cx="3464052" cy="368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90894" y="4545013"/>
            <a:ext cx="15023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Epidemiologic</a:t>
            </a:r>
          </a:p>
          <a:p>
            <a:r>
              <a:rPr lang="en-US" dirty="0" smtClean="0"/>
              <a:t> Triangle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06880" y="4246809"/>
            <a:ext cx="1844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Web of Causation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11505" y="925037"/>
            <a:ext cx="15408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Iceberg Model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47" y="813037"/>
            <a:ext cx="7029297" cy="309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783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kern="0" cap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Three Levels of </a:t>
            </a:r>
            <a:r>
              <a:rPr lang="en-US" sz="4000" kern="0" cap="none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Prevention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200150" y="1714500"/>
            <a:ext cx="6800850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46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Disease Reporting and</a:t>
            </a:r>
            <a:br>
              <a:rPr lang="en-US" dirty="0" smtClean="0"/>
            </a:br>
            <a:r>
              <a:rPr lang="en-US" dirty="0" smtClean="0"/>
              <a:t>Disease Immunity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88826" y="929258"/>
            <a:ext cx="3104198" cy="23991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7584" y="4249249"/>
            <a:ext cx="2999804" cy="21808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0805" y="3328416"/>
            <a:ext cx="902670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/>
              <a:t>Active Immunity </a:t>
            </a:r>
            <a:r>
              <a:rPr lang="en-US"/>
              <a:t>– protection produced by the person’s own immune system, long lasting</a:t>
            </a:r>
          </a:p>
          <a:p>
            <a:r>
              <a:rPr lang="en-US"/>
              <a:t>Obtained through having DS or vaccination</a:t>
            </a:r>
          </a:p>
          <a:p>
            <a:r>
              <a:rPr lang="en-US" b="1"/>
              <a:t>Passive Immunity </a:t>
            </a:r>
            <a:r>
              <a:rPr lang="en-US"/>
              <a:t>– Protection produced after transmission from another person, short lasting</a:t>
            </a:r>
          </a:p>
          <a:p>
            <a:r>
              <a:rPr lang="en-US"/>
              <a:t>Short lasting (weeks to months)</a:t>
            </a:r>
          </a:p>
          <a:p>
            <a:r>
              <a:rPr lang="en-US"/>
              <a:t>Example: Mother to fetus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40805" y="1600200"/>
            <a:ext cx="444358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Required of all health care providers/labs etc.</a:t>
            </a:r>
          </a:p>
          <a:p>
            <a:r>
              <a:rPr lang="en-US" b="1" dirty="0" smtClean="0"/>
              <a:t>Category 1 </a:t>
            </a:r>
            <a:r>
              <a:rPr lang="en-US" dirty="0" smtClean="0"/>
              <a:t>diseases report immediately.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Eg</a:t>
            </a:r>
            <a:r>
              <a:rPr lang="en-US" dirty="0" smtClean="0"/>
              <a:t>. Measles, Pertussis, Rabies, TB</a:t>
            </a:r>
          </a:p>
          <a:p>
            <a:r>
              <a:rPr lang="en-US" b="1" dirty="0" smtClean="0"/>
              <a:t>Category 2 </a:t>
            </a:r>
            <a:r>
              <a:rPr lang="en-US" dirty="0" smtClean="0"/>
              <a:t>diseases within 72 hours</a:t>
            </a:r>
          </a:p>
          <a:p>
            <a:r>
              <a:rPr lang="en-US" dirty="0" err="1" smtClean="0"/>
              <a:t>Eg</a:t>
            </a:r>
            <a:r>
              <a:rPr lang="en-US" dirty="0" smtClean="0"/>
              <a:t>.  STD, Hepatitis, Tick borne illnesses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29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6858000" cy="542544"/>
          </a:xfrm>
        </p:spPr>
        <p:txBody>
          <a:bodyPr>
            <a:normAutofit/>
          </a:bodyPr>
          <a:lstStyle/>
          <a:p>
            <a:r>
              <a:rPr lang="en-US" sz="3100" kern="0" cap="none" dirty="0">
                <a:solidFill>
                  <a:schemeClr val="accent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Core Public Health Functions </a:t>
            </a:r>
            <a:r>
              <a:rPr lang="en-US" sz="3100" kern="0" cap="none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RN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999744"/>
            <a:ext cx="6858000" cy="44577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4"/>
                </a:solidFill>
              </a:rPr>
              <a:t>Assessment</a:t>
            </a:r>
          </a:p>
          <a:p>
            <a:r>
              <a:rPr lang="en-US" dirty="0" smtClean="0"/>
              <a:t>Policy Development</a:t>
            </a:r>
          </a:p>
          <a:p>
            <a:r>
              <a:rPr lang="en-US" dirty="0" smtClean="0"/>
              <a:t>Assurance</a:t>
            </a:r>
          </a:p>
          <a:p>
            <a:pPr marL="274320" lvl="1" indent="0">
              <a:buNone/>
            </a:pPr>
            <a:r>
              <a:rPr lang="en-US" sz="2800" dirty="0" smtClean="0">
                <a:solidFill>
                  <a:schemeClr val="accent3"/>
                </a:solidFill>
              </a:rPr>
              <a:t>Essential Public Health Services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</a:rPr>
              <a:t>Monitor health Status</a:t>
            </a:r>
          </a:p>
          <a:p>
            <a:pPr lvl="1"/>
            <a:r>
              <a:rPr lang="en-US" dirty="0" smtClean="0">
                <a:solidFill>
                  <a:schemeClr val="accent4"/>
                </a:solidFill>
              </a:rPr>
              <a:t>Diagnose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tx2"/>
                </a:solidFill>
              </a:rPr>
              <a:t>health problems and/or hazards</a:t>
            </a:r>
            <a:endParaRPr lang="en-US" dirty="0">
              <a:solidFill>
                <a:schemeClr val="tx2"/>
              </a:solidFill>
            </a:endParaRPr>
          </a:p>
          <a:p>
            <a:pPr lvl="1"/>
            <a:r>
              <a:rPr lang="en-US" dirty="0" smtClean="0">
                <a:solidFill>
                  <a:schemeClr val="tx2"/>
                </a:solidFill>
              </a:rPr>
              <a:t>Inform, educate and empower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</a:rPr>
              <a:t>Mobilize community partnerships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</a:rPr>
              <a:t>Develop policies and </a:t>
            </a:r>
            <a:r>
              <a:rPr lang="en-US" dirty="0" smtClean="0">
                <a:solidFill>
                  <a:schemeClr val="accent4"/>
                </a:solidFill>
              </a:rPr>
              <a:t>plans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</a:rPr>
              <a:t>Enforce laws/regulations to protect health and ensure safety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</a:rPr>
              <a:t>Link people to needed resources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</a:rPr>
              <a:t>Assure competent workforce</a:t>
            </a:r>
          </a:p>
          <a:p>
            <a:pPr lvl="1"/>
            <a:r>
              <a:rPr lang="en-US" dirty="0" smtClean="0">
                <a:solidFill>
                  <a:schemeClr val="accent4"/>
                </a:solidFill>
              </a:rPr>
              <a:t>Evaluate</a:t>
            </a:r>
            <a:r>
              <a:rPr lang="en-US" dirty="0" smtClean="0">
                <a:solidFill>
                  <a:schemeClr val="tx2"/>
                </a:solidFill>
              </a:rPr>
              <a:t> effectiveness/accessibility/quality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</a:rPr>
              <a:t>Research new insights and </a:t>
            </a:r>
            <a:r>
              <a:rPr lang="en-US" dirty="0" smtClean="0">
                <a:solidFill>
                  <a:schemeClr val="accent4"/>
                </a:solidFill>
              </a:rPr>
              <a:t>innovative solutions </a:t>
            </a:r>
            <a:r>
              <a:rPr lang="en-US" dirty="0" smtClean="0">
                <a:solidFill>
                  <a:schemeClr val="tx2"/>
                </a:solidFill>
              </a:rPr>
              <a:t>to health problems</a:t>
            </a:r>
          </a:p>
        </p:txBody>
      </p:sp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608" y="3267456"/>
            <a:ext cx="2755392" cy="256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59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ealth Fitness 16x9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0EB3BA0-388C-4E58-A08B-951C7A9EBDB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Health and fitness presentation (widescreen)</Template>
  <TotalTime>0</TotalTime>
  <Words>800</Words>
  <Application>Microsoft Office PowerPoint</Application>
  <PresentationFormat>On-screen Show (4:3)</PresentationFormat>
  <Paragraphs>201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Arial Narrow</vt:lpstr>
      <vt:lpstr>Calibri</vt:lpstr>
      <vt:lpstr>Calibri Light</vt:lpstr>
      <vt:lpstr>Wingdings</vt:lpstr>
      <vt:lpstr>Health Fitness 16x9</vt:lpstr>
      <vt:lpstr>Community Health and the RN Role</vt:lpstr>
      <vt:lpstr>Evolutionary Changes</vt:lpstr>
      <vt:lpstr>Healthy People 2020</vt:lpstr>
      <vt:lpstr>PowerPoint Presentation</vt:lpstr>
      <vt:lpstr>What is Epidemiology?</vt:lpstr>
      <vt:lpstr>Models of Disease Causation</vt:lpstr>
      <vt:lpstr>Three Levels of Prevention</vt:lpstr>
      <vt:lpstr>Disease Reporting and Disease Immunity</vt:lpstr>
      <vt:lpstr>Core Public Health Functions RN</vt:lpstr>
      <vt:lpstr>Community Health vs. Community Based</vt:lpstr>
      <vt:lpstr>Core Community Based Functions and the RN Role </vt:lpstr>
      <vt:lpstr>Examples of Community Based Settings Home Health Nursing</vt:lpstr>
      <vt:lpstr>Eligibility: Home Health Services    (Medicare)</vt:lpstr>
      <vt:lpstr>Home Hospice Care</vt:lpstr>
      <vt:lpstr>Questions????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2015-01-15T14:35:45Z</dcterms:created>
  <dcterms:modified xsi:type="dcterms:W3CDTF">2015-06-11T14:30:04Z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TC029223919991</vt:lpwstr>
  </property>
</Properties>
</file>