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2"/>
  </p:sldMasterIdLst>
  <p:notesMasterIdLst>
    <p:notesMasterId r:id="rId49"/>
  </p:notesMasterIdLst>
  <p:handoutMasterIdLst>
    <p:handoutMasterId r:id="rId50"/>
  </p:handoutMasterIdLst>
  <p:sldIdLst>
    <p:sldId id="258" r:id="rId3"/>
    <p:sldId id="260" r:id="rId4"/>
    <p:sldId id="263" r:id="rId5"/>
    <p:sldId id="333" r:id="rId6"/>
    <p:sldId id="270" r:id="rId7"/>
    <p:sldId id="342" r:id="rId8"/>
    <p:sldId id="312" r:id="rId9"/>
    <p:sldId id="272" r:id="rId10"/>
    <p:sldId id="304" r:id="rId11"/>
    <p:sldId id="277" r:id="rId12"/>
    <p:sldId id="306" r:id="rId13"/>
    <p:sldId id="305" r:id="rId14"/>
    <p:sldId id="278" r:id="rId15"/>
    <p:sldId id="313" r:id="rId16"/>
    <p:sldId id="281" r:id="rId17"/>
    <p:sldId id="282" r:id="rId18"/>
    <p:sldId id="316" r:id="rId19"/>
    <p:sldId id="324" r:id="rId20"/>
    <p:sldId id="325" r:id="rId21"/>
    <p:sldId id="326" r:id="rId22"/>
    <p:sldId id="328" r:id="rId23"/>
    <p:sldId id="314" r:id="rId24"/>
    <p:sldId id="284" r:id="rId25"/>
    <p:sldId id="285" r:id="rId26"/>
    <p:sldId id="286" r:id="rId27"/>
    <p:sldId id="322" r:id="rId28"/>
    <p:sldId id="323" r:id="rId29"/>
    <p:sldId id="288" r:id="rId30"/>
    <p:sldId id="317" r:id="rId31"/>
    <p:sldId id="294" r:id="rId32"/>
    <p:sldId id="329" r:id="rId33"/>
    <p:sldId id="330" r:id="rId34"/>
    <p:sldId id="295" r:id="rId35"/>
    <p:sldId id="318" r:id="rId36"/>
    <p:sldId id="296" r:id="rId37"/>
    <p:sldId id="297" r:id="rId38"/>
    <p:sldId id="299" r:id="rId39"/>
    <p:sldId id="319" r:id="rId40"/>
    <p:sldId id="300" r:id="rId41"/>
    <p:sldId id="334" r:id="rId42"/>
    <p:sldId id="339" r:id="rId43"/>
    <p:sldId id="336" r:id="rId44"/>
    <p:sldId id="338" r:id="rId45"/>
    <p:sldId id="340" r:id="rId46"/>
    <p:sldId id="337" r:id="rId47"/>
    <p:sldId id="341" r:id="rId48"/>
  </p:sldIdLst>
  <p:sldSz cx="9144000" cy="6858000" type="screen4x3"/>
  <p:notesSz cx="6858000" cy="9296400"/>
  <p:custDataLst>
    <p:tags r:id="rId5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0"/>
    <p:restoredTop sz="54429" autoAdjust="0"/>
  </p:normalViewPr>
  <p:slideViewPr>
    <p:cSldViewPr>
      <p:cViewPr varScale="1">
        <p:scale>
          <a:sx n="43" d="100"/>
          <a:sy n="43" d="100"/>
        </p:scale>
        <p:origin x="1266" y="42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2532" y="108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ags" Target="tags/tag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6/5/2015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78279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6/5/2015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1952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03400" y="77788"/>
            <a:ext cx="3098800" cy="2324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2479040"/>
            <a:ext cx="6477000" cy="612013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81414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EF9A75-EE26-414D-AEAF-97823D03C700}" type="slidenum">
              <a:rPr lang="en-US"/>
              <a:pPr/>
              <a:t>10</a:t>
            </a:fld>
            <a:endParaRPr lang="en-US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93925" y="155575"/>
            <a:ext cx="2165350" cy="1625600"/>
          </a:xfrm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936750"/>
            <a:ext cx="6629400" cy="720471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735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64008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413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00675" y="155575"/>
            <a:ext cx="1193800" cy="8953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6200" y="154940"/>
            <a:ext cx="6629400" cy="9063990"/>
          </a:xfrm>
        </p:spPr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39495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970CE8-9C1B-42C4-B210-1CD682A9F098}" type="slidenum">
              <a:rPr lang="en-US"/>
              <a:pPr/>
              <a:t>13</a:t>
            </a:fld>
            <a:endParaRPr lang="en-US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36763" y="77788"/>
            <a:ext cx="2632075" cy="1974850"/>
          </a:xfrm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2246630"/>
            <a:ext cx="6705600" cy="6662420"/>
          </a:xfrm>
        </p:spPr>
        <p:txBody>
          <a:bodyPr/>
          <a:lstStyle/>
          <a:p>
            <a:pPr marL="628650" lvl="1" indent="-1714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199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65532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666361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D98460-93CE-4A62-BA5C-8E79DB6D636E}" type="slidenum">
              <a:rPr lang="en-US"/>
              <a:pPr/>
              <a:t>15</a:t>
            </a:fld>
            <a:endParaRPr lang="en-US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553200" cy="4183380"/>
          </a:xfrm>
        </p:spPr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7765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15ACA-D5E0-4B0B-B57B-F7100B20EAB9}" type="slidenum">
              <a:rPr lang="en-US"/>
              <a:pPr/>
              <a:t>16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32000" y="231775"/>
            <a:ext cx="3098800" cy="2324100"/>
          </a:xfrm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633980"/>
            <a:ext cx="6477000" cy="5965190"/>
          </a:xfrm>
        </p:spPr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7357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63650" y="155575"/>
            <a:ext cx="3873500" cy="29051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3331210"/>
            <a:ext cx="6400800" cy="5267960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9803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BE27C9-1847-4562-9F38-C53476878AEA}" type="slidenum">
              <a:rPr lang="en-US"/>
              <a:pPr/>
              <a:t>18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55320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4948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682B0-5F09-4054-9A22-C1B8506AD22B}" type="slidenum">
              <a:rPr lang="en-US"/>
              <a:pPr/>
              <a:t>19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155575"/>
            <a:ext cx="4648200" cy="3486150"/>
          </a:xfrm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3796030"/>
            <a:ext cx="6705600" cy="5035550"/>
          </a:xfrm>
        </p:spPr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693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BFC22E-56A0-4B24-9FD9-DD35E41F3685}" type="slidenum">
              <a:rPr lang="en-US"/>
              <a:pPr/>
              <a:t>2</a:t>
            </a:fld>
            <a:endParaRPr lang="en-US"/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>
          <a:xfrm>
            <a:off x="152400" y="1704340"/>
            <a:ext cx="6553200" cy="735965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09880"/>
            <a:ext cx="1676400" cy="127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6181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A88CF9-FE55-4BC5-ACC5-C50DE820E6A9}" type="slidenum">
              <a:rPr lang="en-US"/>
              <a:pPr/>
              <a:t>20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22438" y="77788"/>
            <a:ext cx="3717925" cy="2789237"/>
          </a:xfrm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3021330"/>
            <a:ext cx="6629400" cy="557784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7120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C5D5CE-D6B8-4084-BCEE-46EC55BBF174}" type="slidenum">
              <a:rPr lang="en-US"/>
              <a:pPr/>
              <a:t>21</a:t>
            </a:fld>
            <a:endParaRPr lang="en-US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246563" y="231775"/>
            <a:ext cx="2479675" cy="1860550"/>
          </a:xfrm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39520"/>
            <a:ext cx="6553200" cy="77470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943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3838" y="77788"/>
            <a:ext cx="3794125" cy="2846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3253740"/>
            <a:ext cx="6553200" cy="534543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154677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339A41-4517-4A5E-90A5-414D8450C598}" type="slidenum">
              <a:rPr lang="en-US"/>
              <a:pPr/>
              <a:t>23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4415790"/>
            <a:ext cx="6629400" cy="4183380"/>
          </a:xfrm>
        </p:spPr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6864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D47F08-B35F-4800-BDBF-328C60BBC883}" type="slidenum">
              <a:rPr lang="en-US"/>
              <a:pPr/>
              <a:t>24</a:t>
            </a:fld>
            <a:endParaRPr lang="en-US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62940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814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BDC914-DE07-45C8-A108-00D675C446B2}" type="slidenum">
              <a:rPr lang="en-US"/>
              <a:pPr/>
              <a:t>25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477000" cy="4183380"/>
          </a:xfrm>
        </p:spPr>
        <p:txBody>
          <a:bodyPr/>
          <a:lstStyle/>
          <a:p>
            <a:pPr marL="0" lv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902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59436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24629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2000" y="155575"/>
            <a:ext cx="3302000" cy="2478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2788920"/>
            <a:ext cx="6553200" cy="612013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359905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B5AF43-C6C5-484C-82C8-7F04F281D216}" type="slidenum">
              <a:rPr lang="en-US"/>
              <a:pPr/>
              <a:t>28</a:t>
            </a:fld>
            <a:endParaRPr lang="en-US"/>
          </a:p>
        </p:txBody>
      </p:sp>
      <p:sp>
        <p:nvSpPr>
          <p:cNvPr id="1146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92338" y="155575"/>
            <a:ext cx="2244725" cy="1684338"/>
          </a:xfrm>
          <a:ln/>
        </p:spPr>
      </p:sp>
      <p:sp>
        <p:nvSpPr>
          <p:cNvPr id="1146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52400" y="1859280"/>
            <a:ext cx="6553200" cy="712724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0065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49413" y="309563"/>
            <a:ext cx="3330575" cy="24987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3098800"/>
            <a:ext cx="6553200" cy="5500370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29071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65E427-F388-4BE2-BC21-41C174CFA734}" type="slidenum">
              <a:rPr lang="en-US"/>
              <a:pPr/>
              <a:t>3</a:t>
            </a:fld>
            <a:endParaRPr lang="en-US"/>
          </a:p>
        </p:txBody>
      </p:sp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>
          <a:xfrm>
            <a:off x="152400" y="2246630"/>
            <a:ext cx="6477000" cy="6197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77470"/>
            <a:ext cx="2743200" cy="209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7570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68C2BA-F791-4C63-A071-C242CD01A676}" type="slidenum">
              <a:rPr lang="en-US"/>
              <a:pPr/>
              <a:t>30</a:t>
            </a:fld>
            <a:endParaRPr lang="en-US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804988" y="155575"/>
            <a:ext cx="3019425" cy="2265363"/>
          </a:xfrm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2633980"/>
            <a:ext cx="6629400" cy="6275070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4122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64008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477835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431267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CA2249-0EB0-4E94-9DA7-30110305834F}" type="slidenum">
              <a:rPr lang="en-US"/>
              <a:pPr/>
              <a:t>33</a:t>
            </a:fld>
            <a:endParaRPr lang="en-US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4415790"/>
            <a:ext cx="6629400" cy="418338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3268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64770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23254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78F338-E37C-4254-A823-5D04F8BB5F34}" type="slidenum">
              <a:rPr lang="en-US"/>
              <a:pPr/>
              <a:t>35</a:t>
            </a:fld>
            <a:endParaRPr 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16050" y="309563"/>
            <a:ext cx="3949700" cy="2963862"/>
          </a:xfrm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563620"/>
            <a:ext cx="6553200" cy="50355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1809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87BA14-3B69-4AF5-BE7B-A42DACC5BD08}" type="slidenum">
              <a:rPr lang="en-US"/>
              <a:pPr/>
              <a:t>36</a:t>
            </a:fld>
            <a:endParaRPr lang="en-US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55320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966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ECAD1E-A489-4BD4-A663-AFF014EC7800}" type="slidenum">
              <a:rPr lang="en-US"/>
              <a:pPr/>
              <a:t>37</a:t>
            </a:fld>
            <a:endParaRPr lang="en-US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55320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9164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109468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40B4DF-D967-43D7-994A-45F4FD8D3657}" type="slidenum">
              <a:rPr lang="en-US"/>
              <a:pPr/>
              <a:t>39</a:t>
            </a:fld>
            <a:endParaRPr lang="en-US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629400" cy="418338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2693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728788" y="77788"/>
            <a:ext cx="3019425" cy="226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2324100"/>
            <a:ext cx="6629400" cy="68173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225733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4415790"/>
            <a:ext cx="65532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3610881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6477000" cy="418338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232541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4415790"/>
            <a:ext cx="6477000" cy="418338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054218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1669809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295399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155575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6200" y="3796030"/>
            <a:ext cx="6629400" cy="48031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756839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1722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5790"/>
            <a:ext cx="6400800" cy="41833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6533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0750" y="231775"/>
            <a:ext cx="2400300" cy="1801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6200" y="2169160"/>
            <a:ext cx="6629400" cy="689483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15424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14085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FE0D14-7F21-450D-A65D-9ACC8E71C6C2}" type="slidenum">
              <a:rPr lang="en-US"/>
              <a:pPr/>
              <a:t>8</a:t>
            </a:fld>
            <a:endParaRPr lang="en-US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4415790"/>
            <a:ext cx="6553200" cy="4183380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29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51000" y="155575"/>
            <a:ext cx="3175000" cy="2381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2400" y="2633980"/>
            <a:ext cx="6477000" cy="60426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76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6/5/2015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6A636-225A-494E-88F1-C0AA558B4A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444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99B3BD0-1F46-4F5D-AA20-FE016D7468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0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11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en-US" smtClean="0"/>
              <a:pPr/>
              <a:t>6/5/2015</a:t>
            </a:fld>
            <a:endParaRPr lang="en-US" sz="1000" dirty="0" smtClean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 b="0" i="0" u="none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ubs.niaaa.nih.gov/publications/clinicianGuide/guide/intro/index.ht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aQ6J82UFVAg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www.youtube.com/watch?v=JgJsRHHMJ0o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gif"/><Relationship Id="rId4" Type="http://schemas.openxmlformats.org/officeDocument/2006/relationships/hyperlink" Target="http://www.youtube.com/watch?v=ULwv1RcfEq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aMgdlUcsko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learn.genetics.utah.edu/content/addiction/mous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6ScW9HwtOc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sVu8RttL4Q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k-ak9-UnEA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WhOvN5XoIgI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04800" y="6248400"/>
            <a:ext cx="8610600" cy="457200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solidFill>
                  <a:schemeClr val="tx1"/>
                </a:solidFill>
              </a:rPr>
              <a:t>Michele O’Donnell MSN RN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295400" y="2133600"/>
            <a:ext cx="7467600" cy="3124200"/>
          </a:xfrm>
        </p:spPr>
        <p:txBody>
          <a:bodyPr>
            <a:normAutofit fontScale="90000"/>
          </a:bodyPr>
          <a:lstStyle/>
          <a:p>
            <a:pPr marL="182880" indent="0" algn="ctr">
              <a:spcBef>
                <a:spcPct val="50000"/>
              </a:spcBef>
              <a:buNone/>
            </a:pPr>
            <a:r>
              <a:rPr lang="en-US" dirty="0" smtClean="0">
                <a:latin typeface="Times" pitchFamily="1" charset="0"/>
              </a:rPr>
              <a:t/>
            </a:r>
            <a:br>
              <a:rPr lang="en-US" dirty="0" smtClean="0">
                <a:latin typeface="Times" pitchFamily="1" charset="0"/>
              </a:rPr>
            </a:br>
            <a:r>
              <a:rPr lang="en-US" dirty="0" smtClean="0">
                <a:latin typeface="Times" pitchFamily="1" charset="0"/>
              </a:rPr>
              <a:t/>
            </a:r>
            <a:br>
              <a:rPr lang="en-US" dirty="0" smtClean="0">
                <a:latin typeface="Times" pitchFamily="1" charset="0"/>
              </a:rPr>
            </a:br>
            <a:r>
              <a:rPr lang="en-US" sz="4900" dirty="0" smtClean="0">
                <a:solidFill>
                  <a:schemeClr val="tx1"/>
                </a:solidFill>
                <a:latin typeface="Times" pitchFamily="1" charset="0"/>
              </a:rPr>
              <a:t>Chemical Dependency, </a:t>
            </a:r>
            <a:br>
              <a:rPr lang="en-US" sz="4900" dirty="0" smtClean="0">
                <a:solidFill>
                  <a:schemeClr val="tx1"/>
                </a:solidFill>
                <a:latin typeface="Times" pitchFamily="1" charset="0"/>
              </a:rPr>
            </a:br>
            <a:r>
              <a:rPr lang="en-US" sz="4900" dirty="0" smtClean="0">
                <a:solidFill>
                  <a:schemeClr val="tx1"/>
                </a:solidFill>
                <a:latin typeface="Times" pitchFamily="1" charset="0"/>
              </a:rPr>
              <a:t>Substance Abuse, &amp; </a:t>
            </a:r>
            <a:br>
              <a:rPr lang="en-US" sz="4900" dirty="0" smtClean="0">
                <a:solidFill>
                  <a:schemeClr val="tx1"/>
                </a:solidFill>
                <a:latin typeface="Times" pitchFamily="1" charset="0"/>
              </a:rPr>
            </a:br>
            <a:r>
              <a:rPr lang="en-US" sz="4900" dirty="0" smtClean="0">
                <a:solidFill>
                  <a:schemeClr val="tx1"/>
                </a:solidFill>
                <a:latin typeface="Times" pitchFamily="1" charset="0"/>
              </a:rPr>
              <a:t>Addictive Disorders</a:t>
            </a:r>
            <a:br>
              <a:rPr lang="en-US" sz="4900" dirty="0" smtClean="0">
                <a:solidFill>
                  <a:schemeClr val="tx1"/>
                </a:solidFill>
                <a:latin typeface="Times" pitchFamily="1" charset="0"/>
              </a:rPr>
            </a:br>
            <a:endParaRPr lang="en-US" sz="4900" b="0" dirty="0"/>
          </a:p>
        </p:txBody>
      </p:sp>
    </p:spTree>
    <p:extLst>
      <p:ext uri="{BB962C8B-B14F-4D97-AF65-F5344CB8AC3E}">
        <p14:creationId xmlns:p14="http://schemas.microsoft.com/office/powerpoint/2010/main" val="240955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8536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Thorough </a:t>
            </a:r>
            <a:r>
              <a:rPr lang="en-US" dirty="0"/>
              <a:t>history and </a:t>
            </a:r>
            <a:r>
              <a:rPr lang="en-US" dirty="0" smtClean="0"/>
              <a:t>physical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Screening Tools: 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SBIRT, CAGE, CRAFFT, SMAST, CAST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FRAMES Intervention:</a:t>
            </a:r>
          </a:p>
          <a:p>
            <a:pPr marL="914400" lvl="1" indent="-457200"/>
            <a:r>
              <a:rPr lang="en-US" dirty="0"/>
              <a:t>F:  Feedback of personal risk</a:t>
            </a:r>
          </a:p>
          <a:p>
            <a:pPr marL="914400" lvl="1" indent="-457200"/>
            <a:r>
              <a:rPr lang="en-US" dirty="0"/>
              <a:t>R:  Responsibility of the patient (personal control)</a:t>
            </a:r>
          </a:p>
          <a:p>
            <a:pPr marL="914400" lvl="1" indent="-457200"/>
            <a:r>
              <a:rPr lang="en-US" dirty="0"/>
              <a:t>A:  Advice to change</a:t>
            </a:r>
          </a:p>
          <a:p>
            <a:pPr marL="914400" lvl="1" indent="-457200"/>
            <a:r>
              <a:rPr lang="en-US" dirty="0"/>
              <a:t>M:  Menu of ways to </a:t>
            </a:r>
            <a:r>
              <a:rPr lang="en-US" dirty="0">
                <a:sym typeface="Symbol"/>
              </a:rPr>
              <a:t> </a:t>
            </a:r>
            <a:r>
              <a:rPr lang="en-US" dirty="0"/>
              <a:t>substance use (options)</a:t>
            </a:r>
          </a:p>
          <a:p>
            <a:pPr marL="914400" lvl="1" indent="-457200"/>
            <a:r>
              <a:rPr lang="en-US" dirty="0"/>
              <a:t>E:  Empathetic counseling</a:t>
            </a:r>
          </a:p>
          <a:p>
            <a:pPr marL="914400" lvl="1" indent="-457200"/>
            <a:r>
              <a:rPr lang="en-US" dirty="0"/>
              <a:t>S:  Self-efficacy or optimism of the patient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Nursing </a:t>
            </a:r>
            <a:r>
              <a:rPr lang="en-US" dirty="0" smtClean="0">
                <a:solidFill>
                  <a:schemeClr val="tx1"/>
                </a:solidFill>
              </a:rPr>
              <a:t>Assessment &amp;Interventions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Users\maguirev\AppData\Local\Microsoft\Windows\Temporary Internet Files\Content.IE5\SG95ZX7H\tv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920" y="5486400"/>
            <a:ext cx="1402080" cy="10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32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762000"/>
            <a:ext cx="2209800" cy="19049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Long Term Effects of ETOH!!!</a:t>
            </a:r>
            <a:endParaRPr lang="en-US" b="1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061" y="15240"/>
            <a:ext cx="6020939" cy="632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50364"/>
            <a:ext cx="3097684" cy="2454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48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71475" y="1676400"/>
            <a:ext cx="8229600" cy="4754563"/>
          </a:xfrm>
        </p:spPr>
        <p:txBody>
          <a:bodyPr>
            <a:normAutofit fontScale="77500" lnSpcReduction="20000"/>
          </a:bodyPr>
          <a:lstStyle/>
          <a:p>
            <a:r>
              <a:rPr lang="en-US" sz="3000" dirty="0" smtClean="0"/>
              <a:t>Types of withdrawal</a:t>
            </a:r>
          </a:p>
          <a:p>
            <a:pPr lvl="1"/>
            <a:r>
              <a:rPr lang="en-US" sz="2600" dirty="0" smtClean="0"/>
              <a:t>Minor (Early) withdrawal</a:t>
            </a:r>
          </a:p>
          <a:p>
            <a:pPr lvl="1"/>
            <a:r>
              <a:rPr lang="en-US" sz="2600" dirty="0" smtClean="0"/>
              <a:t>Withdrawal seizures</a:t>
            </a:r>
          </a:p>
          <a:p>
            <a:pPr lvl="1"/>
            <a:r>
              <a:rPr lang="en-US" sz="2600" dirty="0" smtClean="0"/>
              <a:t>Alcohol hallucinations/illusions</a:t>
            </a:r>
          </a:p>
          <a:p>
            <a:pPr lvl="1"/>
            <a:r>
              <a:rPr lang="en-US" sz="2600" dirty="0" smtClean="0"/>
              <a:t>Withdrawal delirium (DT’s)				</a:t>
            </a:r>
            <a:r>
              <a:rPr lang="en-US" sz="900" dirty="0" smtClean="0"/>
              <a:t>Tongue Tremor</a:t>
            </a:r>
          </a:p>
          <a:p>
            <a:pPr lvl="1"/>
            <a:endParaRPr lang="en-US" dirty="0"/>
          </a:p>
          <a:p>
            <a:r>
              <a:rPr lang="en-US" sz="3000" dirty="0" smtClean="0"/>
              <a:t>Alcohol withdrawal assessment </a:t>
            </a:r>
          </a:p>
          <a:p>
            <a:pPr lvl="1"/>
            <a:r>
              <a:rPr lang="en-US" sz="2600" dirty="0" smtClean="0"/>
              <a:t>CIWA</a:t>
            </a:r>
          </a:p>
          <a:p>
            <a:pPr lvl="1"/>
            <a:endParaRPr lang="en-US" sz="2600" dirty="0" smtClean="0"/>
          </a:p>
          <a:p>
            <a:r>
              <a:rPr lang="en-US" sz="3000" dirty="0" smtClean="0"/>
              <a:t>Treatment:</a:t>
            </a:r>
          </a:p>
          <a:p>
            <a:pPr lvl="1"/>
            <a:r>
              <a:rPr lang="en-US" sz="2600" dirty="0" smtClean="0"/>
              <a:t>Thiamine, Folic Acid, Multivitamin, Benzodiazepines</a:t>
            </a:r>
          </a:p>
          <a:p>
            <a:pPr lvl="1"/>
            <a:r>
              <a:rPr lang="en-US" dirty="0" smtClean="0"/>
              <a:t>Comfort Measures &amp; </a:t>
            </a:r>
            <a:r>
              <a:rPr lang="en-US" dirty="0"/>
              <a:t>Safety, quiet room with lights on</a:t>
            </a:r>
          </a:p>
          <a:p>
            <a:pPr lvl="1"/>
            <a:r>
              <a:rPr lang="en-US" dirty="0"/>
              <a:t>Non-judgmental &amp; calm approach</a:t>
            </a:r>
          </a:p>
          <a:p>
            <a:pPr lvl="1"/>
            <a:endParaRPr lang="en-US" sz="2600" dirty="0" smtClean="0"/>
          </a:p>
          <a:p>
            <a:pPr marL="57150" indent="0" algn="ctr"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  <a:p>
            <a:pPr marL="57150" indent="0" algn="ctr"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  <a:p>
            <a:pPr marL="57150" indent="0" algn="l">
              <a:buNone/>
            </a:pPr>
            <a:r>
              <a:rPr lang="en-US" sz="3100" b="1" dirty="0" smtClean="0">
                <a:solidFill>
                  <a:srgbClr val="FF0000"/>
                </a:solidFill>
              </a:rPr>
              <a:t>ABC’s </a:t>
            </a:r>
            <a:r>
              <a:rPr lang="en-US" sz="3100" b="1" dirty="0">
                <a:solidFill>
                  <a:srgbClr val="FF0000"/>
                </a:solidFill>
              </a:rPr>
              <a:t>&amp; Frequent assessment of vital signs!!!</a:t>
            </a:r>
          </a:p>
          <a:p>
            <a:pPr marL="57150" indent="0" algn="l">
              <a:buNone/>
            </a:pPr>
            <a:r>
              <a:rPr lang="en-US" sz="3100" b="1" dirty="0" smtClean="0">
                <a:solidFill>
                  <a:srgbClr val="FF0000"/>
                </a:solidFill>
              </a:rPr>
              <a:t>Withdrawal can be life threating &amp; must be taken seriously</a:t>
            </a:r>
            <a:endParaRPr lang="en-US" sz="3100" b="1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Alcohol Withdrawal</a:t>
            </a:r>
            <a:endParaRPr lang="en-US" dirty="0"/>
          </a:p>
        </p:txBody>
      </p:sp>
      <p:sp>
        <p:nvSpPr>
          <p:cNvPr id="4" name="AutoShape 2" descr="data:image/jpeg;base64,/9j/4AAQSkZJRgABAQAAAQABAAD/2wCEAAkGBhQSEBUUERQVFRQWGBcXFRcYFxQXFxQVGhcVFBYUFRQXHCYeFxojGRQVHy8gIycpLCwsFR8xNTAqNSYrLCkBCQoKDgwOGg8PGiodHiQpKSkpLCkpKSkpKSkpKSkpLCksLCwpKSksKSkpKSkpKSwpLCwsKSkpLCksLCksLCksKf/AABEIAIoAsAMBIgACEQEDEQH/xAAcAAABBQEBAQAAAAAAAAAAAAAFAQIDBAYABwj/xAA6EAABAwIEAwYDBgYDAQEAAAABAAIRAwQFEiExBkFREyJhcYGRMqHwFEJSsdHhByMzcoLBFWKi8VP/xAAaAQACAwEBAAAAAAAAAAAAAAADBAECBQAG/8QAIREAAwACAgIDAQEAAAAAAAAAAAECAxEEIRIxEyJBFFH/2gAMAwEAAhEDEQA/APWUoSQlhDLirzrjPHO0rGnPcp6ebolx9Nl6IQvEbkdtXfm+E1Hafi7xMeqU5FaSQzgnb2BsRsXVnywS07cgfIc/NGcN4T/l9/fpyWzwbCGhgc4CY0HIDoFNc26Wp0l0PTMtnnVfhHU7Hp0HoqjbWrZvFZjcuUzmpyCP7m7OH+lvatOE+nRBEGCDoZVFlpMtWKdGt4bxpt3bMrNjUQ4DYOG48pRNZHgix+z1K9Jn9JwZVYPwky14HhLR7LXLTx15Tsyck+NaObuU5NHNOVigh3Ccmu5fXJDcReZ0MRtv+S5vSJS2yw/EmiQdAOfJUK2KuOrcscvFCq9Y97Nrp3jr7AKG1rlhBAmY1cQMo5hDdML4pBynXc4HNp03+gmuusu2seqC4tjjaTCZknpJMTofZCrjiSGAyMx1326Lm2do2dK/yO0yieX7K9/zTAJcY9z+S81t8ayjM/vOM5ddT7plLG3vhz8tPo3MNf8A6oVtHOU2etULlrxLSCFIsPgeNgPHIGOcg+K2hrtHMIsV5A6nQ2UsrlwUlTpXhOKl1vfCkPuuynzJ1K93XkHGeBOrX76tAwWvDXtcI70AhzTz5JbkJdNjXGTptI3Ngz+WJ6SgmN8RNpGOzquHUMMeko/ZNPYtjfKPeFhuKbW8cS1jacH75JJ9joga60OLp7Ldlfivq1rgB1EIVjuI5KgY6t2TOcQHH/I7DyR7gXAH0qR7V2YmZVfG+G6NZ2Z7RI01G6H4qXthPJtaRoOA7qk+mexOYDTNmLpjcSfErVQsbw2W0XNaMrGCQeQHifVbJOYKTkzuRPjZzeaVNbzTwji41w2+uSC4raPM6wOaNncfXJUMWr6ZfU/oh5GlO2FxJ1WkZSvXGdodtIk9QEzEa4LXFp0adTt5K7Vw0OBcefyTHWYbbOgSZmDzjmUPHtrsNk0n0YercOfUaxp7gE6SS90DMZ6D81XxC2qkw1uUeJAa0dXH9Vo8JsB9tPcAysgafESWkn/0UmJcL5nPzOL3EzlEgeEnn5IyQFsyNy5lIZnOc55ECCA0dYBBkITb4oXu73fAOhOnsjWNcPZMzszXVWjVveIaPwgDQx5rLNxbLIhwI8w0eg38lbxK7NvhGMMby84nT9Fu8Axc1WhsFzpgDYnxI6eK8o4f7W4qNp02kueYHj105AbknkV7xwrwy2zohs5qh+N3j0b0Cqsb2S6WgnlSwkBSgq4I7Ksfx5gL6jQ+i7K4uaHCSM/Iajp/pbGVRxe4YxjXvLRlcCMxAzT3S0TuSDoOqpklUuw2HJWOtoCYPeZqcxBBIImYIPUKLEBm1QC648tad52dFhFMmKtQyAHaAHKdhO609RgIWfW9aNOKT7BljePDnZYAiNdgeR318lRvLkvcRznWBuRzHQK1eOeDlplrRzedSP7W7E+ayps3OrHO97h5x7ZYQ/a02MRKe2bThujmqQ4SC1wPiCIWkwp00KcmTlAnrAj/AEs7wowMeGjmDlnXQROp80fwZ80Kf9qe4y+hk8p/cuBPATWqZklM6FCKqIBceQJ9gszL3jOTq6CR0J1gfXVaqoAAZ2j5LDWGImtVqBgOSm4tc7kXA6tHWBCV5P4O8X9YVp7QdlY+yDsyOoVZz9VOboERPkow0vRfND9oAOf2dUkQHAR+h+RVO5vHavdAYTJcDMaaDw5oriNtla5waXO566kfUoZLalEtaCQ4FsO0IMSFNZHL6LY8M1JlMbvpdAaQ07lpAJ8ys7TsnVarW0hUe5xho0OvTRHbx0OyHUt0kc/kvUOAeHRToNrVGxUdJE6lrdt+pTUPyEsi8ReAuBm2FIuf37ip/UdyaP8A82dAPmtcE0BORhcrLgEgCcGaShJFgbxHif2e1q1AQHBpyTEZ/uzPjr6L5wxW/u7m4IrPfWeDpJnnpA2hfRmLWrarC2owOb0IBE9dVnsJ4Zo07gvDGazqWiRoNJ6aKvxt0FlpIznC/BnallW8aW1HjKQIyuf90uH4i2PAkLYWuHmjNBxkMjI7rTPwg+UFvoOqOPtmublI0Py5yOmqGY1XcxkuE1KUu0H9Wl98tH4gIOX/AKiN1XLgXiXx5n5FCuGM+P5oJc1W5pGw6IhfXjatLOxwc0iQRzB1WcNfdZjRqy+g3hF5Ncu5U6b3EdABAHzK1mHsy0mN6NaPWBKzGE2OS2Lj8dw5jR4MJED1GY/5LVs0ELSwY/GFsy89p29EjqxCVlyVE9IjaAdEF7VzGJ81SbTDRDQAN9AAnXFOpJlrcmhDgdZnUEJarNNFnZE/Ls1cSlT0Vapk6H9lBnIPkpmGJndVLip80B9doPr8GYtb1LhrWUTl1l9SYjmGgDeVSxSuLam1oM1DoTHgQXQpMQxR9uxrmZYc0l2o0MnV3jHJZ6iC53avOdzjJJ+UDkNVdVs6UpTLmC4A6tcsAiHEF3g3clewNYAABsNAsd/DvD5a+ufvdxngB8R9Tp6LZLVxLS2Y2et0OAXJUiKAKkqdg7qgUzzAQ49lmU68bn1Q6vQykOGsGUQrPBB6obRuoJa7miaORepVpUt3YtrU8rtwZaRu09QqtNuUIjRdop9kP/TxTFbd9nd1KFOo0zNRtHUEMcdmToefdGoC7BKpuKwpHTM4A+AkZv8AyD8luv4kcINvLcloHb0wTSdsQd8k/hO0eMrHfwjbmNSs7Qj+XG0P3eSPLqOZSdcdO1ocjkPwezQcW3jziGHUKTixrqj3ujTuU2t7sdIcQtgCsRxTVAxTDMpl+etpz7MsAJ8padfA9FtwmxQVx280yU/mPVV3u19Fxw64dNM5d/0VOgHZRmiecbfWytUto8T+6q1q4b9fXgkeUtNMf4r2nIOv7gNdB5bqjTr5h7n06pt9NWYB8T4K3htoBuPobeg3Wat0zT0pRXu7Ydn3gIO4Ovl6oPAL4A0CJY5d6wNuqi4fw8ve3/s4e0qZX20iH1O2ekYLainb02ARDR7nU/mroXRGi4BbyWkedp7exy5cmvOikgpBWXbKnV01Lo9v9q21vcHkhwSwVfAHQ7+G6BXLiOckaTsSPEcoWhuQJ/dZ7EqZ7UHUCCD0PT1H+wrbCSgpYXBfSaTuNPZFLd+izlhdhjSDO+it08aH3Wn1VkytSwtcFeacQcHvo3DriyuXWpqGagy5mOd+LKNifJbg4i47gfNVMQp9rTIPgfYqKZKkwv8ADdjTcXFW6e+reMfkL3SYpEd0sH3ZId6CPP0eneM6+8rzziGibK5ZfUwTTgUrpo/ASMtSOoMfLxW1s3h7WuYQ5rgCCNQQdQR6KUcFmCfJRmk0Ep2eAq1xVhpXFUWMLbmzE7aj3P6KpiHDzwS9pziPh5/uieG0ctJvU94+uv5R7ok5yHeKci0wsZqxvaMUz4QIjrpt5qOpV0PTb9gtJjtNhpEuaCdgdvXRYy5rgxTaYA3KzM0fG9GrgyLItg3FSTr7LVcMWkVacDQCfWFlKj89YDkFs+Fas1deTT/pVwr7otyK1DNWuCRcFsmCOUVzUgKZVbnUwuIIt0KxXGHElrTAHueuqLE6LH3VSZ+vrdZ3JtzOkaHFhU22UL6uZ3M+ZV/Bnuq0qmYyaZbB5wZkT6IXXtXHminDNwyiKoqkjPAkCdBO/ul+Neq7Y1nncfVEvZJrGK39opQe+D6H9FWqVhylaLywu9iSin+EzHSpWNiT4aqpTqxyU7XkjXZU/px/j2W+C2R1LVr6Za4BzXCHA7EEQQVRw60baUG0qOcsaSRJkwSTA8B0RS4qZGaBDP8Am2MPfJA6wdEvkzVb0ug+PEpW32W6WKAiS4jzBH5qC4xYbSHdYTqWL0Kv9Oqxx6Aj8lmcfcQ41KY1b8QH3m8x5hDeS5/Q04or2j022uWvaC0y0jRVcRxxtMQO8/pyHmVh8J4jcacU3d10eh8Oi0dPhl3Z9pVeAPiOusb79YTD5N2vGF2Kvjxjflb6/AVfYjUqnvOJHIbAeiousHnUaIziOCOpDOfgJAGuuu0hLaWxSVY7dfYex5J8foA7a0c0nM2PFanhBn85x/6/orFLD83L9PdFMNw9tMyBqQmsPHtUqYDkZpcNfoScuakK4LSMceVFC6tUjRKraIBhqlZisNSFpVnLogPd5n8ys3lLpD/EfbK5alFNd2yeLhZ/ijR2xG0yp6dvKa24ThfQrKEyrbRN9lMqYNhNodq/vBhDQNXO7oj1TWXcjyTE4etpAKyL1siv6/c12Qb/AJajmDH5mkmBLTr5FEsSxalTbNVwa2Yk6CekpRUpPaMpY4bjUH2XOHv0EVLWjP4jgtIkuygHqJBB8wq7LJ7mR2h/yE/NFsQtDWaW53ME7j8kHp4ZVa7SpI2A8VTxW+mHnbQGp4PXoVCWZX0yZgGCDzEFarhGyc+s51xWrhrS11Ok4kjLqHNGsRK6zwGvUg9owQZiDP5rZ4NhZY3vwfKY9Z1TmLHW9gM7hzpsW+ouruaSIY3UA6DNtmPWFZtrFo31/JWm0QJ8UpHRNKFvYh8rS8Z6Q4QNApaY1UbGQnsOquBZMVXq3HRJcXHIKm5y4GkTtdJVslUrYyrL3qyIYMlDL7B+0fmDss7iJCIJQlqhUtMLFuHtAUYA7k8exUzOGKpjvME+f6IoNwjBGirPGhhP6sgAocLNGtR5d4DQe+pV6hYsZ8DGjxiT7lXioKiYnFE+kBrJde2V8T1pPB0ke/gs823Jb4fIeavXbpqwdROyW5Gsclf2zl0gdWtGlpaWh+bTvCQR4NQm34It7ap2rGEVOQzOytnnlmJWrsx/NPg3TwVW+/qrmg2PtlT7AW0SfvO28Auw3Cg7V8yNkZxEdxvkpLRv8oITiW+0MfLSnoltLFrWzz0Vimlo/Cup7qwq237JgEoXFNcpKCzK4mEjdlCSuOa6GvKrPcrBVeopRCOw2rq4eqv5UJs/63+KMtUkWuz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962" y="457200"/>
            <a:ext cx="27908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Users\maguirev\AppData\Local\Microsoft\Windows\Temporary Internet Files\Content.IE5\3C10SKBS\MM900336366[1]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328862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maguirev\AppData\Local\Microsoft\Windows\Temporary Internet Files\Content.IE5\3C10SKBS\MM900336366[1]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872240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31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Detox</a:t>
            </a:r>
            <a:r>
              <a:rPr lang="en-US" dirty="0"/>
              <a:t>. Centers / Monitoring for </a:t>
            </a:r>
            <a:r>
              <a:rPr lang="en-US" dirty="0" smtClean="0"/>
              <a:t>withdrawal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Treatment Centers:</a:t>
            </a:r>
          </a:p>
          <a:p>
            <a:pPr lvl="1">
              <a:lnSpc>
                <a:spcPct val="90000"/>
              </a:lnSpc>
              <a:buFont typeface="Monotype Sorts" pitchFamily="2" charset="2"/>
              <a:buNone/>
            </a:pPr>
            <a:r>
              <a:rPr lang="en-US" dirty="0"/>
              <a:t>*Education		</a:t>
            </a:r>
            <a:endParaRPr lang="en-US" dirty="0" smtClean="0"/>
          </a:p>
          <a:p>
            <a:pPr lvl="1">
              <a:lnSpc>
                <a:spcPct val="90000"/>
              </a:lnSpc>
              <a:buFont typeface="Monotype Sorts" pitchFamily="2" charset="2"/>
              <a:buNone/>
            </a:pPr>
            <a:r>
              <a:rPr lang="en-US" dirty="0" smtClean="0"/>
              <a:t>*</a:t>
            </a:r>
            <a:r>
              <a:rPr lang="en-US" dirty="0"/>
              <a:t>Group Therapy</a:t>
            </a:r>
          </a:p>
          <a:p>
            <a:pPr lvl="1">
              <a:lnSpc>
                <a:spcPct val="90000"/>
              </a:lnSpc>
              <a:buFont typeface="Monotype Sorts" pitchFamily="2" charset="2"/>
              <a:buNone/>
            </a:pPr>
            <a:r>
              <a:rPr lang="en-US" dirty="0"/>
              <a:t>*AA and 12-step philosophy</a:t>
            </a:r>
          </a:p>
          <a:p>
            <a:pPr lvl="1">
              <a:lnSpc>
                <a:spcPct val="90000"/>
              </a:lnSpc>
              <a:buFont typeface="Monotype Sorts" pitchFamily="2" charset="2"/>
              <a:buNone/>
            </a:pPr>
            <a:r>
              <a:rPr lang="en-US" dirty="0"/>
              <a:t>*Family involvement	</a:t>
            </a:r>
            <a:endParaRPr lang="en-US" dirty="0" smtClean="0"/>
          </a:p>
          <a:p>
            <a:pPr marL="457200" lvl="1" indent="0">
              <a:lnSpc>
                <a:spcPct val="90000"/>
              </a:lnSpc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Long Term Medications:</a:t>
            </a:r>
          </a:p>
          <a:p>
            <a:pPr lvl="1">
              <a:lnSpc>
                <a:spcPct val="90000"/>
              </a:lnSpc>
            </a:pPr>
            <a:r>
              <a:rPr lang="en-US" dirty="0" err="1" smtClean="0"/>
              <a:t>Disulfiram</a:t>
            </a:r>
            <a:r>
              <a:rPr lang="en-US" dirty="0" smtClean="0"/>
              <a:t> 	(</a:t>
            </a:r>
            <a:r>
              <a:rPr lang="en-US" dirty="0" err="1" smtClean="0"/>
              <a:t>Antabuse</a:t>
            </a:r>
            <a:r>
              <a:rPr lang="en-US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en-US" dirty="0" err="1" smtClean="0"/>
              <a:t>Acamprosate</a:t>
            </a:r>
            <a:r>
              <a:rPr lang="en-US" dirty="0" smtClean="0"/>
              <a:t> </a:t>
            </a:r>
            <a:r>
              <a:rPr lang="en-US" dirty="0"/>
              <a:t>	</a:t>
            </a:r>
            <a:r>
              <a:rPr lang="en-US" dirty="0" smtClean="0"/>
              <a:t>(</a:t>
            </a:r>
            <a:r>
              <a:rPr lang="en-US" dirty="0" err="1" smtClean="0"/>
              <a:t>Campral</a:t>
            </a:r>
            <a:r>
              <a:rPr lang="en-US" dirty="0" smtClean="0"/>
              <a:t>)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Naltrexone 	(</a:t>
            </a:r>
            <a:r>
              <a:rPr lang="en-US" dirty="0" err="1" smtClean="0"/>
              <a:t>ReVia</a:t>
            </a:r>
            <a:r>
              <a:rPr lang="en-US" dirty="0" smtClean="0"/>
              <a:t>, </a:t>
            </a:r>
            <a:r>
              <a:rPr lang="en-US" dirty="0" err="1" smtClean="0"/>
              <a:t>Vivetrol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cs typeface="Times" pitchFamily="18" charset="0"/>
              </a:rPr>
              <a:t>Follow-up Treatment</a:t>
            </a:r>
            <a:endParaRPr lang="en-US" dirty="0">
              <a:solidFill>
                <a:schemeClr val="tx1"/>
              </a:solidFill>
              <a:cs typeface="Times" pitchFamily="18" charset="0"/>
            </a:endParaRPr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590800"/>
            <a:ext cx="15716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39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" y="5029200"/>
            <a:ext cx="7086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/>
              <a:t>Sedative-Hypnotics</a:t>
            </a:r>
            <a:endParaRPr lang="en-US" sz="72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2362200"/>
            <a:ext cx="20383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029200"/>
            <a:ext cx="1524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445" y="329045"/>
            <a:ext cx="2438400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43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Neurotransmitter: GABA</a:t>
            </a:r>
          </a:p>
          <a:p>
            <a:endParaRPr lang="en-US" dirty="0" smtClean="0"/>
          </a:p>
          <a:p>
            <a:r>
              <a:rPr lang="en-US" dirty="0" smtClean="0"/>
              <a:t>Route</a:t>
            </a:r>
            <a:r>
              <a:rPr lang="en-US" dirty="0"/>
              <a:t>:  Oral or Intravenous</a:t>
            </a:r>
          </a:p>
          <a:p>
            <a:endParaRPr lang="en-US" dirty="0" smtClean="0"/>
          </a:p>
          <a:p>
            <a:r>
              <a:rPr lang="en-US" dirty="0" smtClean="0"/>
              <a:t>Target Effect: Euphoria &amp; relaxation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Long-term use leads to </a:t>
            </a:r>
            <a:r>
              <a:rPr lang="en-US" i="1" u="sng" dirty="0" smtClean="0"/>
              <a:t>tolerance</a:t>
            </a:r>
          </a:p>
          <a:p>
            <a:endParaRPr lang="en-US" i="1" u="sng" dirty="0"/>
          </a:p>
          <a:p>
            <a:r>
              <a:rPr lang="en-US" i="1" u="sng" dirty="0"/>
              <a:t>Cross-tolerance</a:t>
            </a:r>
            <a:r>
              <a:rPr lang="en-US" dirty="0"/>
              <a:t> occurs with all other depressants </a:t>
            </a:r>
          </a:p>
          <a:p>
            <a:endParaRPr lang="en-US" sz="2800" dirty="0" smtClean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Biochemistry &amp; Action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3400"/>
            <a:ext cx="13843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28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Often dramatic &amp; similar to alcohol withdrawal</a:t>
            </a:r>
          </a:p>
          <a:p>
            <a:endParaRPr lang="en-US" dirty="0" smtClean="0"/>
          </a:p>
          <a:p>
            <a:r>
              <a:rPr lang="en-US" dirty="0" smtClean="0"/>
              <a:t>Withdrawal </a:t>
            </a:r>
          </a:p>
          <a:p>
            <a:pPr lvl="1"/>
            <a:r>
              <a:rPr lang="en-US" dirty="0" smtClean="0"/>
              <a:t>Anxiety , Agitation, Insomnia</a:t>
            </a:r>
          </a:p>
          <a:p>
            <a:pPr lvl="1"/>
            <a:r>
              <a:rPr lang="en-US" dirty="0" smtClean="0"/>
              <a:t>Diaphoresis , Tremors</a:t>
            </a:r>
          </a:p>
          <a:p>
            <a:pPr lvl="1"/>
            <a:r>
              <a:rPr lang="en-US" dirty="0" smtClean="0"/>
              <a:t>Delirium, Seizures, Possible Death</a:t>
            </a:r>
          </a:p>
          <a:p>
            <a:pPr lvl="1"/>
            <a:endParaRPr lang="en-US" dirty="0"/>
          </a:p>
          <a:p>
            <a:pPr marL="514350" indent="-457200"/>
            <a:r>
              <a:rPr lang="en-US" dirty="0" smtClean="0"/>
              <a:t>Treatment:</a:t>
            </a:r>
          </a:p>
          <a:p>
            <a:pPr marL="914400" lvl="1" indent="-457200"/>
            <a:r>
              <a:rPr lang="en-US" dirty="0" smtClean="0"/>
              <a:t>Monitor and Treat OD</a:t>
            </a:r>
          </a:p>
          <a:p>
            <a:pPr marL="914400" lvl="1" indent="-457200"/>
            <a:r>
              <a:rPr lang="en-US" dirty="0" smtClean="0"/>
              <a:t>Taper off Slowly</a:t>
            </a:r>
          </a:p>
          <a:p>
            <a:pPr marL="914400" lvl="1" indent="-457200"/>
            <a:r>
              <a:rPr lang="en-US" dirty="0" smtClean="0"/>
              <a:t>Safe, Supportive Nursing Care</a:t>
            </a:r>
            <a:endParaRPr lang="en-US" dirty="0"/>
          </a:p>
          <a:p>
            <a:endParaRPr lang="en-US" dirty="0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Withdrawal from Sedative-Hypnotics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324" y="430053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13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08986" y="5029200"/>
            <a:ext cx="5368014" cy="121920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Opiates</a:t>
            </a:r>
            <a:endParaRPr lang="en-US" sz="7200" dirty="0"/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9530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56698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2286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981574"/>
            <a:ext cx="1611522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8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8839200" cy="50292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l">
              <a:buFont typeface="Monotype Sorts" pitchFamily="2" charset="2"/>
              <a:buNone/>
            </a:pPr>
            <a:r>
              <a:rPr lang="en-US" sz="2800" u="sng" dirty="0"/>
              <a:t>Current Impact:</a:t>
            </a:r>
          </a:p>
          <a:p>
            <a:r>
              <a:rPr lang="en-US" sz="2800" dirty="0"/>
              <a:t>Street Abusers: </a:t>
            </a:r>
            <a:endParaRPr lang="en-US" sz="2800" dirty="0" smtClean="0"/>
          </a:p>
          <a:p>
            <a:pPr lvl="1"/>
            <a:r>
              <a:rPr lang="en-US" sz="2400" dirty="0" smtClean="0"/>
              <a:t>Usually </a:t>
            </a:r>
            <a:r>
              <a:rPr lang="en-US" sz="2400" dirty="0"/>
              <a:t>abuse </a:t>
            </a:r>
            <a:r>
              <a:rPr lang="en-US" sz="2400" dirty="0" smtClean="0"/>
              <a:t>heroin</a:t>
            </a:r>
          </a:p>
          <a:p>
            <a:pPr marL="457200" lvl="1" indent="0">
              <a:buNone/>
            </a:pPr>
            <a:endParaRPr lang="en-US" sz="2400" dirty="0"/>
          </a:p>
          <a:p>
            <a:r>
              <a:rPr lang="en-US" sz="2800" dirty="0"/>
              <a:t>Medical Abusers: </a:t>
            </a:r>
            <a:endParaRPr lang="en-US" sz="2800" dirty="0" smtClean="0"/>
          </a:p>
          <a:p>
            <a:pPr lvl="1"/>
            <a:r>
              <a:rPr lang="en-US" sz="2400" dirty="0" smtClean="0"/>
              <a:t>Narcotic </a:t>
            </a:r>
            <a:r>
              <a:rPr lang="en-US" sz="2400" dirty="0"/>
              <a:t>addicts; often obtain through </a:t>
            </a:r>
            <a:r>
              <a:rPr lang="en-US" sz="2400" dirty="0" smtClean="0"/>
              <a:t>prescriptions</a:t>
            </a:r>
            <a:r>
              <a:rPr lang="en-US" sz="2400" dirty="0"/>
              <a:t>.  </a:t>
            </a:r>
            <a:endParaRPr lang="en-US" sz="2400" dirty="0" smtClean="0"/>
          </a:p>
          <a:p>
            <a:pPr lvl="1"/>
            <a:r>
              <a:rPr lang="en-US" sz="2400" dirty="0" smtClean="0"/>
              <a:t>Health </a:t>
            </a:r>
            <a:r>
              <a:rPr lang="en-US" sz="2400" dirty="0"/>
              <a:t>care professionals often in this </a:t>
            </a:r>
            <a:r>
              <a:rPr lang="en-US" sz="2400" dirty="0" smtClean="0"/>
              <a:t>category</a:t>
            </a:r>
          </a:p>
          <a:p>
            <a:pPr marL="457200" lvl="1" indent="0">
              <a:buNone/>
            </a:pPr>
            <a:endParaRPr lang="en-US" sz="2400" dirty="0"/>
          </a:p>
          <a:p>
            <a:r>
              <a:rPr lang="en-US" sz="2800" dirty="0"/>
              <a:t>Methadone Abusers: </a:t>
            </a:r>
            <a:endParaRPr lang="en-US" sz="2800" dirty="0" smtClean="0"/>
          </a:p>
          <a:p>
            <a:pPr lvl="1"/>
            <a:r>
              <a:rPr lang="en-US" sz="2400" dirty="0" smtClean="0"/>
              <a:t>Black </a:t>
            </a:r>
            <a:r>
              <a:rPr lang="en-US" sz="2400" dirty="0"/>
              <a:t>market Methadone</a:t>
            </a:r>
          </a:p>
          <a:p>
            <a:pPr>
              <a:buFont typeface="Monotype Sorts" pitchFamily="2" charset="2"/>
              <a:buNone/>
            </a:pPr>
            <a:endParaRPr lang="en-US" sz="2800" dirty="0"/>
          </a:p>
          <a:p>
            <a:pPr algn="ctr">
              <a:buFont typeface="Monotype Sorts" pitchFamily="2" charset="2"/>
              <a:buNone/>
            </a:pPr>
            <a:r>
              <a:rPr lang="en-US" sz="2200" dirty="0"/>
              <a:t>ALL OPIOIDS HAVE ANALGESIC, ANTITUSSIVE, </a:t>
            </a:r>
            <a:endParaRPr lang="en-US" sz="2200" dirty="0" smtClean="0"/>
          </a:p>
          <a:p>
            <a:pPr algn="ctr">
              <a:buFont typeface="Monotype Sorts" pitchFamily="2" charset="2"/>
              <a:buNone/>
            </a:pPr>
            <a:r>
              <a:rPr lang="en-US" sz="2200" dirty="0" smtClean="0"/>
              <a:t>ANTIDIARRHEAL </a:t>
            </a:r>
            <a:r>
              <a:rPr lang="en-US" sz="2200" dirty="0"/>
              <a:t>THERAPEUTIC EFFECTS! </a:t>
            </a:r>
          </a:p>
          <a:p>
            <a:pPr>
              <a:buFont typeface="Monotype Sorts" pitchFamily="2" charset="2"/>
              <a:buNone/>
            </a:pPr>
            <a:endParaRPr lang="en-US" sz="2800" b="1" u="sng" dirty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tx1"/>
                </a:solidFill>
              </a:rPr>
              <a:t>Opiates:</a:t>
            </a:r>
            <a:endParaRPr lang="en-US" sz="3600" b="1" dirty="0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52400"/>
            <a:ext cx="1639887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18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00200"/>
            <a:ext cx="4343400" cy="4953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Brain: </a:t>
            </a:r>
          </a:p>
          <a:p>
            <a:r>
              <a:rPr lang="en-US" sz="2400" dirty="0" smtClean="0"/>
              <a:t>Endogenous Opioids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Route: </a:t>
            </a:r>
          </a:p>
          <a:p>
            <a:r>
              <a:rPr lang="en-US" sz="2400" dirty="0" smtClean="0"/>
              <a:t>IV, SQ, Oral, Sniffed, Smoked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Effects:</a:t>
            </a:r>
          </a:p>
          <a:p>
            <a:r>
              <a:rPr lang="en-US" sz="2400" dirty="0" smtClean="0"/>
              <a:t>Euphoria, drowsiness, mental clouding </a:t>
            </a:r>
          </a:p>
          <a:p>
            <a:r>
              <a:rPr lang="en-US" sz="2400" dirty="0" smtClean="0"/>
              <a:t>Suppress </a:t>
            </a:r>
            <a:r>
              <a:rPr lang="en-US" sz="2400" dirty="0"/>
              <a:t>perception of pain </a:t>
            </a:r>
          </a:p>
          <a:p>
            <a:r>
              <a:rPr lang="en-US" sz="2400" dirty="0" smtClean="0"/>
              <a:t>Suppress </a:t>
            </a:r>
            <a:r>
              <a:rPr lang="en-US" sz="2400" dirty="0"/>
              <a:t>cough reflex</a:t>
            </a:r>
          </a:p>
          <a:p>
            <a:r>
              <a:rPr lang="en-US" sz="2400" dirty="0" smtClean="0"/>
              <a:t>Respiratory Depression</a:t>
            </a:r>
          </a:p>
          <a:p>
            <a:r>
              <a:rPr lang="en-US" sz="2400" dirty="0" smtClean="0"/>
              <a:t>Bradycardia, Hypotension</a:t>
            </a:r>
            <a:endParaRPr lang="en-US" sz="2400" dirty="0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Biochemistry and Action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789833"/>
            <a:ext cx="4648200" cy="4763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11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Times" pitchFamily="18" charset="0"/>
              </a:rPr>
              <a:t>Addiction</a:t>
            </a:r>
          </a:p>
          <a:p>
            <a:endParaRPr lang="en-US" dirty="0" smtClean="0">
              <a:cs typeface="Times" pitchFamily="18" charset="0"/>
            </a:endParaRPr>
          </a:p>
          <a:p>
            <a:r>
              <a:rPr lang="en-US" dirty="0" smtClean="0">
                <a:cs typeface="Times" pitchFamily="18" charset="0"/>
              </a:rPr>
              <a:t>Chemical Impairment</a:t>
            </a:r>
          </a:p>
          <a:p>
            <a:endParaRPr lang="en-US" dirty="0" smtClean="0">
              <a:cs typeface="Times" pitchFamily="18" charset="0"/>
            </a:endParaRPr>
          </a:p>
          <a:p>
            <a:r>
              <a:rPr lang="en-US" dirty="0" smtClean="0">
                <a:cs typeface="Times" pitchFamily="18" charset="0"/>
              </a:rPr>
              <a:t>Dependence</a:t>
            </a:r>
          </a:p>
          <a:p>
            <a:pPr marL="0" indent="0">
              <a:buNone/>
            </a:pPr>
            <a:endParaRPr lang="en-US" dirty="0" smtClean="0">
              <a:cs typeface="Times" pitchFamily="18" charset="0"/>
            </a:endParaRPr>
          </a:p>
          <a:p>
            <a:pPr algn="l"/>
            <a:r>
              <a:rPr lang="en-US" dirty="0" smtClean="0"/>
              <a:t>Codependence</a:t>
            </a:r>
          </a:p>
          <a:p>
            <a:pPr marL="0" indent="0">
              <a:buNone/>
            </a:pPr>
            <a:endParaRPr lang="en-US" dirty="0" smtClean="0">
              <a:cs typeface="Times" pitchFamily="18" charset="0"/>
            </a:endParaRPr>
          </a:p>
          <a:p>
            <a:endParaRPr lang="en-US" dirty="0">
              <a:cs typeface="Times" pitchFamily="18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l"/>
            <a:r>
              <a:rPr lang="en-US" dirty="0" smtClean="0"/>
              <a:t>Drug Abuse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Drug </a:t>
            </a:r>
            <a:r>
              <a:rPr lang="en-US" dirty="0" smtClean="0"/>
              <a:t>Misuse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Tolerance</a:t>
            </a:r>
            <a:endParaRPr lang="en-US" dirty="0"/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Withdrawal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marL="0" indent="0" algn="l">
              <a:buNone/>
            </a:pPr>
            <a:endParaRPr lang="en-US" sz="3600" dirty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cs typeface="Times" pitchFamily="18" charset="0"/>
              </a:rPr>
              <a:t>Terminology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053012"/>
            <a:ext cx="2057400" cy="158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maguirev\AppData\Local\Microsoft\Windows\Temporary Internet Files\Content.IE5\3C10SKBS\MM900336366[1]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304800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36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6681" y="16764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 smtClean="0"/>
              <a:t>Withdrawal</a:t>
            </a:r>
            <a:r>
              <a:rPr lang="en-US" sz="2800" dirty="0"/>
              <a:t>: </a:t>
            </a:r>
            <a:endParaRPr lang="en-US" sz="28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Flu-like symptoms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</a:t>
            </a:r>
            <a:r>
              <a:rPr lang="en-US" sz="2400" dirty="0" smtClean="0"/>
              <a:t>raving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</a:t>
            </a:r>
            <a:r>
              <a:rPr lang="en-US" sz="2400" dirty="0" smtClean="0"/>
              <a:t>bdominal pain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</a:t>
            </a:r>
            <a:r>
              <a:rPr lang="en-US" sz="2400" dirty="0" smtClean="0"/>
              <a:t>ilated pupils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</a:t>
            </a:r>
            <a:r>
              <a:rPr lang="en-US" sz="2400" dirty="0" smtClean="0"/>
              <a:t>uscle spasms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HTN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</a:t>
            </a:r>
            <a:r>
              <a:rPr lang="en-US" sz="2400" dirty="0" smtClean="0"/>
              <a:t>achycardia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</a:t>
            </a:r>
            <a:r>
              <a:rPr lang="en-US" sz="2400" dirty="0" smtClean="0"/>
              <a:t>yperthermia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Overdose: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Pinpoint </a:t>
            </a:r>
            <a:r>
              <a:rPr lang="en-US" dirty="0"/>
              <a:t>pupils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Clammy skin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ym typeface="Symbol"/>
              </a:rPr>
              <a:t></a:t>
            </a:r>
            <a:r>
              <a:rPr lang="en-US" dirty="0" smtClean="0"/>
              <a:t> respirations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Coma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Death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Related Medical </a:t>
            </a:r>
            <a:r>
              <a:rPr lang="en-US" dirty="0" smtClean="0">
                <a:solidFill>
                  <a:schemeClr val="tx1"/>
                </a:solidFill>
              </a:rPr>
              <a:t>Problems </a:t>
            </a:r>
            <a:r>
              <a:rPr lang="en-US" dirty="0">
                <a:solidFill>
                  <a:schemeClr val="tx1"/>
                </a:solidFill>
              </a:rPr>
              <a:t>&amp; Withdrawal</a:t>
            </a:r>
          </a:p>
        </p:txBody>
      </p:sp>
      <p:pic>
        <p:nvPicPr>
          <p:cNvPr id="11266" name="Picture 2" descr="C:\Users\maguirev\AppData\Local\Microsoft\Windows\Temporary Internet Files\Content.IE5\0V131H78\MM900336366[1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760" y="91441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680" y="1600200"/>
            <a:ext cx="5454161" cy="504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83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752600"/>
            <a:ext cx="8839200" cy="4876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lvl="1" indent="0">
              <a:lnSpc>
                <a:spcPct val="90000"/>
              </a:lnSpc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Medical Screening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Clinical Opiate Withdrawal Scale (COWS)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HIV</a:t>
            </a:r>
            <a:r>
              <a:rPr lang="en-US" sz="2400" dirty="0"/>
              <a:t>, hepatitis and referral to CD </a:t>
            </a:r>
            <a:r>
              <a:rPr lang="en-US" sz="2400" dirty="0" smtClean="0"/>
              <a:t>treatment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dirty="0" smtClean="0"/>
              <a:t>Detoxification/ Withdrawal/ Maintenance Medications: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Clonidine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Methadone</a:t>
            </a:r>
            <a:r>
              <a:rPr lang="en-US" dirty="0" smtClean="0"/>
              <a:t>: Opioid agonist…S</a:t>
            </a:r>
            <a:r>
              <a:rPr lang="en-US" sz="2400" dirty="0" smtClean="0"/>
              <a:t>ynthetic </a:t>
            </a:r>
            <a:r>
              <a:rPr lang="en-US" sz="2400" dirty="0"/>
              <a:t>narcotic </a:t>
            </a:r>
            <a:r>
              <a:rPr lang="en-US" sz="2400" dirty="0" smtClean="0"/>
              <a:t>analgesics</a:t>
            </a:r>
          </a:p>
          <a:p>
            <a:pPr lvl="1">
              <a:lnSpc>
                <a:spcPct val="90000"/>
              </a:lnSpc>
            </a:pPr>
            <a:r>
              <a:rPr lang="en-US" dirty="0" err="1" smtClean="0"/>
              <a:t>Suboxone</a:t>
            </a:r>
            <a:r>
              <a:rPr lang="en-US" dirty="0" smtClean="0"/>
              <a:t>: Opioid antagonist / agonist</a:t>
            </a: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en-US" sz="2400" dirty="0" smtClean="0"/>
              <a:t>Naltrexone: </a:t>
            </a:r>
            <a:r>
              <a:rPr lang="en-US" dirty="0" smtClean="0"/>
              <a:t>O</a:t>
            </a:r>
            <a:r>
              <a:rPr lang="en-US" sz="2400" dirty="0" smtClean="0"/>
              <a:t>pioid </a:t>
            </a:r>
            <a:r>
              <a:rPr lang="en-US" dirty="0"/>
              <a:t>a</a:t>
            </a:r>
            <a:r>
              <a:rPr lang="en-US" sz="2400" dirty="0" smtClean="0"/>
              <a:t>ntagonist 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Treatment for </a:t>
            </a:r>
            <a:r>
              <a:rPr lang="en-US" sz="4800" dirty="0" smtClean="0">
                <a:solidFill>
                  <a:schemeClr val="tx1"/>
                </a:solidFill>
              </a:rPr>
              <a:t>Opioid </a:t>
            </a:r>
            <a:r>
              <a:rPr lang="en-US" sz="4800" dirty="0">
                <a:solidFill>
                  <a:schemeClr val="tx1"/>
                </a:solidFill>
              </a:rPr>
              <a:t>Abuse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953000"/>
            <a:ext cx="26162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74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4419600"/>
            <a:ext cx="5901414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/>
              <a:t>Cocaine &amp; Amphetamines</a:t>
            </a:r>
            <a:endParaRPr lang="en-US" sz="7200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0999"/>
            <a:ext cx="29432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72000"/>
            <a:ext cx="2638425" cy="154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438400"/>
            <a:ext cx="274320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92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7630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buFont typeface="Monotype Sorts" pitchFamily="2" charset="2"/>
              <a:buNone/>
            </a:pPr>
            <a:r>
              <a:rPr lang="en-US" sz="3000" u="sng" dirty="0"/>
              <a:t>Current Impact:</a:t>
            </a:r>
          </a:p>
          <a:p>
            <a:r>
              <a:rPr lang="en-US" sz="2600" dirty="0"/>
              <a:t>Range from </a:t>
            </a:r>
            <a:r>
              <a:rPr lang="en-US" sz="2600" dirty="0" smtClean="0"/>
              <a:t>caffeine &amp; nicotine </a:t>
            </a:r>
            <a:r>
              <a:rPr lang="en-US" sz="2600" dirty="0"/>
              <a:t>to cocaine &amp; amphetamines </a:t>
            </a:r>
            <a:endParaRPr lang="en-US" sz="2600" dirty="0" smtClean="0"/>
          </a:p>
          <a:p>
            <a:endParaRPr lang="en-US" sz="2600" dirty="0"/>
          </a:p>
          <a:p>
            <a:r>
              <a:rPr lang="en-US" sz="2600" dirty="0" smtClean="0"/>
              <a:t>Cocaine</a:t>
            </a:r>
          </a:p>
          <a:p>
            <a:pPr lvl="1"/>
            <a:r>
              <a:rPr lang="en-US" sz="2200" dirty="0"/>
              <a:t>About 14% of U.S. adults have tried cocaine. </a:t>
            </a:r>
            <a:endParaRPr lang="en-US" sz="2200" dirty="0" smtClean="0"/>
          </a:p>
          <a:p>
            <a:pPr lvl="1"/>
            <a:r>
              <a:rPr lang="en-US" sz="2200" dirty="0" smtClean="0"/>
              <a:t>One </a:t>
            </a:r>
            <a:r>
              <a:rPr lang="en-US" sz="2200" dirty="0"/>
              <a:t>in 40 adults has used it in the past year. </a:t>
            </a:r>
            <a:endParaRPr lang="en-US" sz="2200" dirty="0" smtClean="0"/>
          </a:p>
          <a:p>
            <a:pPr lvl="1"/>
            <a:r>
              <a:rPr lang="en-US" sz="2200" dirty="0" smtClean="0"/>
              <a:t>Young </a:t>
            </a:r>
            <a:r>
              <a:rPr lang="en-US" sz="2200" dirty="0"/>
              <a:t>men aged 18 to 25 are the biggest cocaine </a:t>
            </a:r>
            <a:r>
              <a:rPr lang="en-US" sz="2200" dirty="0" smtClean="0"/>
              <a:t>users </a:t>
            </a:r>
          </a:p>
          <a:p>
            <a:pPr marL="457200" lvl="1" indent="0">
              <a:buNone/>
            </a:pPr>
            <a:endParaRPr lang="en-US" sz="2200" dirty="0"/>
          </a:p>
          <a:p>
            <a:r>
              <a:rPr lang="en-US" sz="2600" dirty="0" smtClean="0"/>
              <a:t>Amphetamine</a:t>
            </a:r>
          </a:p>
          <a:p>
            <a:pPr lvl="1"/>
            <a:r>
              <a:rPr lang="en-US" sz="2200" dirty="0"/>
              <a:t>Stimulants taken by numerous members of society: students, athletes, truck drivers, etc.</a:t>
            </a:r>
          </a:p>
          <a:p>
            <a:pPr lvl="1"/>
            <a:r>
              <a:rPr lang="en-US" sz="2200" dirty="0"/>
              <a:t>Half of all legally produced stimulants end up on the streets</a:t>
            </a:r>
          </a:p>
          <a:p>
            <a:pPr>
              <a:buFont typeface="Monotype Sorts" pitchFamily="2" charset="2"/>
              <a:buNone/>
            </a:pPr>
            <a:endParaRPr lang="en-US" sz="2800" b="1" u="sng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/>
              <a:t>CNS Stimulants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46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Oral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/>
              <a:t>A</a:t>
            </a:r>
            <a:r>
              <a:rPr lang="en-US" dirty="0" smtClean="0"/>
              <a:t>mphetamines </a:t>
            </a:r>
          </a:p>
          <a:p>
            <a:pPr lvl="1"/>
            <a:r>
              <a:rPr lang="en-US" dirty="0" smtClean="0"/>
              <a:t>Rarely cocaine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u="sng" dirty="0"/>
              <a:t>Inhalation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Powder Cocaine &amp; Meth = Snorting</a:t>
            </a:r>
          </a:p>
          <a:p>
            <a:pPr lvl="1"/>
            <a:r>
              <a:rPr lang="en-US" dirty="0" smtClean="0"/>
              <a:t>Crack Cocaine &amp; Meth = Smoked in glass pipes &amp; Inhaled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u="sng" dirty="0" smtClean="0"/>
              <a:t>IV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Powder Cocaine </a:t>
            </a:r>
            <a:r>
              <a:rPr lang="en-US" dirty="0"/>
              <a:t>and </a:t>
            </a:r>
            <a:r>
              <a:rPr lang="en-US" dirty="0" smtClean="0"/>
              <a:t>Amphetamines </a:t>
            </a:r>
            <a:endParaRPr lang="en-US" dirty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Routes of Administration</a:t>
            </a:r>
          </a:p>
        </p:txBody>
      </p:sp>
      <p:pic>
        <p:nvPicPr>
          <p:cNvPr id="12356" name="Picture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76800"/>
            <a:ext cx="20574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57" name="Picture 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517" y="2133600"/>
            <a:ext cx="3205163" cy="101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34200" y="1764268"/>
            <a:ext cx="949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Cocaine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53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200" y="1600200"/>
            <a:ext cx="9067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Neurotransmitter: </a:t>
            </a:r>
            <a:r>
              <a:rPr lang="en-US" b="1" dirty="0" smtClean="0"/>
              <a:t>Dopamine</a:t>
            </a:r>
            <a:r>
              <a:rPr lang="en-US" dirty="0" smtClean="0"/>
              <a:t>, Serotonin, Norepinephrine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Effects: 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Desired: </a:t>
            </a:r>
            <a:endParaRPr lang="en-US" dirty="0" smtClean="0"/>
          </a:p>
          <a:p>
            <a:pPr lvl="1" indent="-342900"/>
            <a:r>
              <a:rPr lang="en-US" dirty="0" smtClean="0"/>
              <a:t>Euphoria</a:t>
            </a:r>
            <a:r>
              <a:rPr lang="en-US" dirty="0"/>
              <a:t>, </a:t>
            </a:r>
            <a:r>
              <a:rPr lang="en-US" dirty="0" smtClean="0"/>
              <a:t>Hyper-alertness, Grandiosity, Mood Swings, Sexual Arousal, Increased energy, decreased appetite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Undesired: </a:t>
            </a:r>
          </a:p>
          <a:p>
            <a:pPr lvl="1"/>
            <a:r>
              <a:rPr lang="en-US" dirty="0" smtClean="0"/>
              <a:t>HTN, Tachycardia, Vasoconstriction, Dysrhythmias, Seizures</a:t>
            </a:r>
          </a:p>
          <a:p>
            <a:pPr lvl="1"/>
            <a:r>
              <a:rPr lang="en-US" dirty="0" smtClean="0"/>
              <a:t>HIV</a:t>
            </a:r>
            <a:r>
              <a:rPr lang="en-US" dirty="0"/>
              <a:t>, Hepatitis, </a:t>
            </a:r>
            <a:r>
              <a:rPr lang="en-US" dirty="0" smtClean="0"/>
              <a:t>etc.</a:t>
            </a:r>
          </a:p>
          <a:p>
            <a:pPr marL="400050" lvl="1" indent="0">
              <a:buNone/>
            </a:pPr>
            <a:endParaRPr lang="en-US" dirty="0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Biochemistry </a:t>
            </a:r>
            <a:r>
              <a:rPr lang="en-US" dirty="0" smtClean="0">
                <a:solidFill>
                  <a:schemeClr val="tx1"/>
                </a:solidFill>
              </a:rPr>
              <a:t>&amp; Effects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304800" y="6095345"/>
            <a:ext cx="8686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 u="sng" dirty="0"/>
              <a:t>Tolerance</a:t>
            </a:r>
            <a:r>
              <a:rPr lang="en-US" sz="2800" dirty="0"/>
              <a:t> and </a:t>
            </a:r>
            <a:r>
              <a:rPr lang="en-US" sz="2800" i="1" u="sng" dirty="0"/>
              <a:t>Cross-tolerance </a:t>
            </a:r>
            <a:r>
              <a:rPr lang="en-US" sz="2800" dirty="0"/>
              <a:t> can develop to stimulants!</a:t>
            </a:r>
            <a:endParaRPr lang="en-US" sz="2800" i="1" u="sng" dirty="0"/>
          </a:p>
        </p:txBody>
      </p:sp>
    </p:spTree>
    <p:extLst>
      <p:ext uri="{BB962C8B-B14F-4D97-AF65-F5344CB8AC3E}">
        <p14:creationId xmlns:p14="http://schemas.microsoft.com/office/powerpoint/2010/main" val="238517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" y="1905000"/>
            <a:ext cx="2133600" cy="2438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Long Term </a:t>
            </a:r>
            <a:r>
              <a:rPr lang="en-US" dirty="0"/>
              <a:t>E</a:t>
            </a:r>
            <a:r>
              <a:rPr lang="en-US" dirty="0" smtClean="0"/>
              <a:t>ffects of Cocaine!!!</a:t>
            </a:r>
            <a:endParaRPr lang="en-US" dirty="0"/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04800"/>
            <a:ext cx="668142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5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7854171" cy="634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Left Arrow 5"/>
          <p:cNvSpPr/>
          <p:nvPr/>
        </p:nvSpPr>
        <p:spPr>
          <a:xfrm>
            <a:off x="7772400" y="1295400"/>
            <a:ext cx="615171" cy="29996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0" y="1562100"/>
            <a:ext cx="609600" cy="2667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0" y="2057400"/>
            <a:ext cx="609600" cy="2667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2017"/>
            <a:ext cx="63976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3325812"/>
            <a:ext cx="63976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26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95600"/>
            <a:ext cx="487363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2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911350"/>
            <a:ext cx="487362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26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343" y="4683915"/>
            <a:ext cx="35322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48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>
            <a:norm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en-US" dirty="0" smtClean="0"/>
              <a:t>Withdrawal: </a:t>
            </a:r>
          </a:p>
          <a:p>
            <a:pPr marL="857250" lvl="1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200" dirty="0" smtClean="0"/>
              <a:t>Initial </a:t>
            </a:r>
            <a:r>
              <a:rPr lang="en-US" sz="2200" dirty="0"/>
              <a:t>crash followed by </a:t>
            </a:r>
            <a:r>
              <a:rPr lang="en-US" sz="2200" i="1" u="sng" dirty="0"/>
              <a:t>intense cravings</a:t>
            </a:r>
            <a:endParaRPr lang="en-US" sz="2200" dirty="0"/>
          </a:p>
          <a:p>
            <a:pPr marL="857250" lvl="1" indent="-457200">
              <a:lnSpc>
                <a:spcPct val="7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200" dirty="0"/>
              <a:t>If cocaine combined with ETOH, withdrawal more    severe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Treatment: 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 smtClean="0"/>
              <a:t>Life </a:t>
            </a:r>
            <a:r>
              <a:rPr lang="en-US" sz="2200" dirty="0"/>
              <a:t>support measures for </a:t>
            </a:r>
            <a:r>
              <a:rPr lang="en-US" sz="2200" dirty="0" smtClean="0"/>
              <a:t>overdose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 smtClean="0"/>
              <a:t>Calm</a:t>
            </a:r>
            <a:r>
              <a:rPr lang="en-US" sz="2200" dirty="0"/>
              <a:t>, non-threatening </a:t>
            </a:r>
            <a:r>
              <a:rPr lang="en-US" sz="2200" dirty="0" smtClean="0"/>
              <a:t>environment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 smtClean="0"/>
              <a:t>May require </a:t>
            </a:r>
            <a:r>
              <a:rPr lang="en-US" sz="2200" dirty="0"/>
              <a:t>treatment with </a:t>
            </a:r>
            <a:r>
              <a:rPr lang="en-US" sz="2200" dirty="0" smtClean="0"/>
              <a:t>benzodiazepines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 smtClean="0"/>
              <a:t>Support groups, counseling, education</a:t>
            </a:r>
          </a:p>
        </p:txBody>
      </p:sp>
      <p:sp>
        <p:nvSpPr>
          <p:cNvPr id="54274" name="Rectangle 102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Withdrawal &amp; Treatment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911" y="5513864"/>
            <a:ext cx="112038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606812"/>
            <a:ext cx="140425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651" y="5576332"/>
            <a:ext cx="1531523" cy="101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213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08986" y="5029200"/>
            <a:ext cx="5368014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/>
              <a:t>Hallucinogens</a:t>
            </a:r>
            <a:endParaRPr lang="en-US" sz="7200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75" y="533400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2819400"/>
            <a:ext cx="24574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029200"/>
            <a:ext cx="17145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8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Dopamine</a:t>
            </a:r>
          </a:p>
          <a:p>
            <a:pPr lvl="1"/>
            <a:r>
              <a:rPr lang="en-US" dirty="0" smtClean="0"/>
              <a:t>Opioids</a:t>
            </a:r>
          </a:p>
          <a:p>
            <a:pPr lvl="1"/>
            <a:r>
              <a:rPr lang="en-US" dirty="0" smtClean="0"/>
              <a:t>Cocaine</a:t>
            </a:r>
          </a:p>
          <a:p>
            <a:pPr lvl="1"/>
            <a:r>
              <a:rPr lang="en-US" dirty="0" smtClean="0"/>
              <a:t>Nicotine</a:t>
            </a:r>
          </a:p>
          <a:p>
            <a:pPr lvl="1"/>
            <a:r>
              <a:rPr lang="en-US" dirty="0" smtClean="0"/>
              <a:t>Marijuana</a:t>
            </a:r>
          </a:p>
          <a:p>
            <a:pPr lvl="1"/>
            <a:r>
              <a:rPr lang="en-US" dirty="0" smtClean="0"/>
              <a:t>Amphetamines</a:t>
            </a:r>
          </a:p>
          <a:p>
            <a:pPr lvl="1"/>
            <a:r>
              <a:rPr lang="en-US" dirty="0" smtClean="0"/>
              <a:t>Caffeine</a:t>
            </a:r>
          </a:p>
          <a:p>
            <a:r>
              <a:rPr lang="en-US" dirty="0" smtClean="0"/>
              <a:t>Serotonin</a:t>
            </a:r>
          </a:p>
          <a:p>
            <a:pPr lvl="1"/>
            <a:r>
              <a:rPr lang="en-US" dirty="0" smtClean="0"/>
              <a:t>LSD</a:t>
            </a:r>
          </a:p>
          <a:p>
            <a:r>
              <a:rPr lang="en-US" dirty="0" smtClean="0"/>
              <a:t>GABA &amp; Glutamate</a:t>
            </a:r>
          </a:p>
          <a:p>
            <a:pPr lvl="1"/>
            <a:r>
              <a:rPr lang="en-US" dirty="0" smtClean="0"/>
              <a:t>Alcohol</a:t>
            </a:r>
            <a:endParaRPr lang="en-US" dirty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Neurobiology of Addiction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3318" name="Picture 6" descr="C:\Users\maguirev\AppData\Local\Microsoft\Windows\Temporary Internet Files\Content.IE5\X25W3711\MC900391442[1].wm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0"/>
            <a:ext cx="1192958" cy="83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0"/>
            <a:ext cx="3952875" cy="306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256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3200400"/>
            <a:ext cx="4343400" cy="35052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en-US" sz="3200" u="sng" dirty="0" smtClean="0"/>
              <a:t>LSD</a:t>
            </a:r>
            <a:r>
              <a:rPr lang="en-US" sz="3200" dirty="0" smtClean="0"/>
              <a:t>: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Most </a:t>
            </a:r>
            <a:r>
              <a:rPr lang="en-US" sz="2800" dirty="0"/>
              <a:t>potent </a:t>
            </a:r>
            <a:r>
              <a:rPr lang="en-US" sz="2800" dirty="0" smtClean="0"/>
              <a:t>of hallucinogens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Route:</a:t>
            </a:r>
          </a:p>
          <a:p>
            <a:pPr lvl="1">
              <a:lnSpc>
                <a:spcPct val="80000"/>
              </a:lnSpc>
            </a:pPr>
            <a:r>
              <a:rPr lang="en-US" sz="2600" dirty="0" smtClean="0"/>
              <a:t>Tablets </a:t>
            </a:r>
            <a:r>
              <a:rPr lang="en-US" sz="2600" dirty="0"/>
              <a:t>&amp; Capsules</a:t>
            </a:r>
          </a:p>
          <a:p>
            <a:pPr lvl="1">
              <a:lnSpc>
                <a:spcPct val="80000"/>
              </a:lnSpc>
            </a:pPr>
            <a:r>
              <a:rPr lang="en-US" sz="2600" dirty="0"/>
              <a:t>Liquid added to paper for individuals place on tongue</a:t>
            </a:r>
          </a:p>
          <a:p>
            <a:pPr lvl="1"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u="sng" dirty="0"/>
              <a:t>Peyote</a:t>
            </a:r>
          </a:p>
          <a:p>
            <a:pPr>
              <a:lnSpc>
                <a:spcPct val="90000"/>
              </a:lnSpc>
            </a:pPr>
            <a:r>
              <a:rPr lang="en-US" dirty="0"/>
              <a:t>Route: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Crown of Peyote cactus are cut &amp; dried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Buttons are chewed or soaked in water to produce intoxicating liquid. Many use this in tea</a:t>
            </a:r>
          </a:p>
          <a:p>
            <a:pPr>
              <a:lnSpc>
                <a:spcPct val="90000"/>
              </a:lnSpc>
            </a:pPr>
            <a:endParaRPr lang="en-US" sz="2800" u="sng" dirty="0" smtClean="0"/>
          </a:p>
          <a:p>
            <a:pPr marL="457200" lvl="1" indent="0">
              <a:lnSpc>
                <a:spcPct val="90000"/>
              </a:lnSpc>
              <a:buNone/>
            </a:pPr>
            <a:endParaRPr lang="en-US" dirty="0"/>
          </a:p>
          <a:p>
            <a:pPr marL="0" indent="0">
              <a:lnSpc>
                <a:spcPct val="90000"/>
              </a:lnSpc>
              <a:buNone/>
            </a:pPr>
            <a:endParaRPr lang="en-US" sz="28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4648199" y="3200400"/>
            <a:ext cx="4295775" cy="3505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u="sng" dirty="0"/>
              <a:t>Psilocybin (“Mushrooms”)</a:t>
            </a:r>
            <a:r>
              <a:rPr lang="en-US" dirty="0"/>
              <a:t>: </a:t>
            </a:r>
          </a:p>
          <a:p>
            <a:r>
              <a:rPr lang="en-US" sz="2600" dirty="0"/>
              <a:t>Route: </a:t>
            </a:r>
            <a:r>
              <a:rPr lang="en-US" dirty="0"/>
              <a:t>	</a:t>
            </a:r>
          </a:p>
          <a:p>
            <a:pPr lvl="1"/>
            <a:r>
              <a:rPr lang="en-US" dirty="0"/>
              <a:t>Eaten fresh or dried</a:t>
            </a:r>
          </a:p>
          <a:p>
            <a:pPr lvl="1"/>
            <a:r>
              <a:rPr lang="en-US" dirty="0"/>
              <a:t>Cannot be inactivated by cooking or freezing</a:t>
            </a:r>
          </a:p>
          <a:p>
            <a:pPr lvl="1"/>
            <a:r>
              <a:rPr lang="en-US" dirty="0"/>
              <a:t>Often brewed as tea or added to food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u="sng" dirty="0"/>
              <a:t>PCP</a:t>
            </a:r>
            <a:r>
              <a:rPr lang="en-US" dirty="0"/>
              <a:t>: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Route</a:t>
            </a:r>
          </a:p>
          <a:p>
            <a:pPr lvl="1">
              <a:lnSpc>
                <a:spcPct val="90000"/>
              </a:lnSpc>
            </a:pPr>
            <a:r>
              <a:rPr lang="en-US" sz="2300" dirty="0"/>
              <a:t>Tablet &amp; Capsule</a:t>
            </a:r>
          </a:p>
          <a:p>
            <a:pPr lvl="1">
              <a:lnSpc>
                <a:spcPct val="90000"/>
              </a:lnSpc>
            </a:pPr>
            <a:r>
              <a:rPr lang="en-US" sz="2300" dirty="0"/>
              <a:t>Powder that can be snorted, smoked or orally injected</a:t>
            </a:r>
          </a:p>
          <a:p>
            <a:endParaRPr lang="en-US" dirty="0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Biochemistry &amp; Route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5" y="1600200"/>
            <a:ext cx="891540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en-US" sz="2800" u="sng" dirty="0"/>
              <a:t>Action</a:t>
            </a:r>
            <a:r>
              <a:rPr lang="en-US" sz="2800" dirty="0"/>
              <a:t>: 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Alter </a:t>
            </a:r>
            <a:r>
              <a:rPr lang="en-US" sz="2000" dirty="0"/>
              <a:t>neurotransmission of various neurons in the brain leading to alterations in thought, mood, and perceptions, often with hallucinations</a:t>
            </a:r>
          </a:p>
          <a:p>
            <a:pPr marL="742950" lvl="1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LSD</a:t>
            </a:r>
            <a:r>
              <a:rPr lang="en-US" dirty="0"/>
              <a:t>, peyote, &amp; psilocybin disrupt the interaction of nerve cells &amp; serotonin</a:t>
            </a:r>
          </a:p>
          <a:p>
            <a:pPr marL="742950" lvl="1" indent="-28575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/>
              <a:t>PCP disrupts glutamate receptors</a:t>
            </a:r>
          </a:p>
        </p:txBody>
      </p:sp>
      <p:pic>
        <p:nvPicPr>
          <p:cNvPr id="9219" name="Picture 3" descr="C:\Users\maguirev\AppData\Local\Microsoft\Windows\Temporary Internet Files\Content.IE5\3C10SKBS\MM900336366[1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199" y="304800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25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199"/>
            <a:ext cx="7014724" cy="663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46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59" y="1371600"/>
            <a:ext cx="8862979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62200" y="1109990"/>
            <a:ext cx="2053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Physical Effects of Intoxication</a:t>
            </a:r>
            <a:endParaRPr lang="en-US" sz="11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479834" y="1117684"/>
            <a:ext cx="22926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Psychological Effects of Intoxication</a:t>
            </a:r>
            <a:endParaRPr lang="en-US" sz="10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97793" y="1108159"/>
            <a:ext cx="955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 smtClean="0"/>
              <a:t>Effects of OD</a:t>
            </a:r>
            <a:endParaRPr 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150290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In-patient treatment: </a:t>
            </a:r>
          </a:p>
          <a:p>
            <a:pPr lvl="1"/>
            <a:r>
              <a:rPr lang="en-US" dirty="0"/>
              <a:t>Monitor vitals closely</a:t>
            </a:r>
          </a:p>
          <a:p>
            <a:pPr lvl="1"/>
            <a:r>
              <a:rPr lang="en-US" dirty="0"/>
              <a:t>Calm environment</a:t>
            </a:r>
          </a:p>
          <a:p>
            <a:pPr lvl="1"/>
            <a:r>
              <a:rPr lang="en-US" dirty="0"/>
              <a:t>Protect from </a:t>
            </a:r>
            <a:r>
              <a:rPr lang="en-US" dirty="0" smtClean="0"/>
              <a:t>self-harm –Assess for suicidal ideations</a:t>
            </a:r>
            <a:endParaRPr lang="en-US" dirty="0"/>
          </a:p>
          <a:p>
            <a:pPr lvl="1"/>
            <a:r>
              <a:rPr lang="en-US" dirty="0"/>
              <a:t>Close monitoring of behavior (psychosis)</a:t>
            </a:r>
          </a:p>
          <a:p>
            <a:pPr lvl="1"/>
            <a:r>
              <a:rPr lang="en-US" dirty="0"/>
              <a:t>Medications</a:t>
            </a:r>
          </a:p>
          <a:p>
            <a:endParaRPr lang="en-US" u="sng" dirty="0" smtClean="0"/>
          </a:p>
          <a:p>
            <a:r>
              <a:rPr lang="en-US" dirty="0" smtClean="0"/>
              <a:t>Educate </a:t>
            </a:r>
            <a:r>
              <a:rPr lang="en-US" dirty="0"/>
              <a:t>about effects and possible </a:t>
            </a:r>
            <a:r>
              <a:rPr lang="en-US" dirty="0" smtClean="0"/>
              <a:t>flashbacks</a:t>
            </a:r>
          </a:p>
          <a:p>
            <a:pPr marL="0" indent="0">
              <a:buNone/>
            </a:pPr>
            <a:endParaRPr lang="en-US" u="sng" dirty="0"/>
          </a:p>
          <a:p>
            <a:r>
              <a:rPr lang="en-US" dirty="0" smtClean="0"/>
              <a:t>Appropriate </a:t>
            </a:r>
            <a:r>
              <a:rPr lang="en-US" dirty="0"/>
              <a:t>referrals for treatment &amp;</a:t>
            </a:r>
            <a:r>
              <a:rPr lang="en-US" dirty="0" smtClean="0"/>
              <a:t> psychotherapy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Treatment</a:t>
            </a:r>
          </a:p>
        </p:txBody>
      </p:sp>
    </p:spTree>
    <p:extLst>
      <p:ext uri="{BB962C8B-B14F-4D97-AF65-F5344CB8AC3E}">
        <p14:creationId xmlns:p14="http://schemas.microsoft.com/office/powerpoint/2010/main" val="62895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08986" y="5029200"/>
            <a:ext cx="5368014" cy="121920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Cannabis</a:t>
            </a:r>
            <a:endParaRPr lang="en-US" sz="7200" dirty="0"/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287" y="26670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337" y="228600"/>
            <a:ext cx="210502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24400"/>
            <a:ext cx="19050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8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9530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en-US" sz="2800" u="sng" dirty="0"/>
              <a:t>Current Impact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Marijuana continues to be the most popular illicit drug in </a:t>
            </a:r>
            <a:r>
              <a:rPr lang="en-US" sz="2400" dirty="0" smtClean="0"/>
              <a:t>the US </a:t>
            </a: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18 million users smoke it regularly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Average marijuana user </a:t>
            </a:r>
            <a:r>
              <a:rPr lang="en-US" sz="2400" dirty="0" smtClean="0"/>
              <a:t>is </a:t>
            </a:r>
            <a:r>
              <a:rPr lang="en-US" sz="2400" dirty="0"/>
              <a:t>18-25 years old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Seen by some as a “gateway” drug to other drug u</a:t>
            </a:r>
            <a:r>
              <a:rPr lang="en-US" sz="2800" dirty="0"/>
              <a:t>se</a:t>
            </a:r>
          </a:p>
          <a:p>
            <a:pPr>
              <a:lnSpc>
                <a:spcPct val="80000"/>
              </a:lnSpc>
              <a:buFont typeface="Monotype Sorts" pitchFamily="2" charset="2"/>
              <a:buNone/>
            </a:pPr>
            <a:endParaRPr lang="en-US" sz="2800" u="sng" dirty="0" smtClean="0"/>
          </a:p>
          <a:p>
            <a:pPr>
              <a:lnSpc>
                <a:spcPct val="80000"/>
              </a:lnSpc>
              <a:buFont typeface="Monotype Sorts" pitchFamily="2" charset="2"/>
              <a:buNone/>
            </a:pPr>
            <a:r>
              <a:rPr lang="en-US" sz="2800" u="sng" dirty="0" smtClean="0"/>
              <a:t>Routes</a:t>
            </a:r>
            <a:r>
              <a:rPr lang="en-US" sz="2800" u="sng" dirty="0"/>
              <a:t>: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Smoked (“joint”) </a:t>
            </a: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Pipe or Bong</a:t>
            </a:r>
          </a:p>
          <a:p>
            <a:pPr>
              <a:lnSpc>
                <a:spcPct val="80000"/>
              </a:lnSpc>
            </a:pPr>
            <a:r>
              <a:rPr lang="en-US" sz="2400" dirty="0" smtClean="0"/>
              <a:t>Ingestion</a:t>
            </a:r>
            <a:endParaRPr lang="en-US" sz="2400" dirty="0"/>
          </a:p>
          <a:p>
            <a:pPr marL="0" indent="0">
              <a:lnSpc>
                <a:spcPct val="80000"/>
              </a:lnSpc>
              <a:buNone/>
            </a:pPr>
            <a:endParaRPr lang="en-US" sz="2400" u="sng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US" u="sng" dirty="0" smtClean="0"/>
              <a:t>Therapeutic Use</a:t>
            </a:r>
            <a:r>
              <a:rPr lang="en-US" dirty="0"/>
              <a:t>: 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sz="2400" dirty="0" err="1" smtClean="0"/>
              <a:t>Dronabinol</a:t>
            </a:r>
            <a:r>
              <a:rPr lang="en-US" sz="2400" dirty="0" smtClean="0"/>
              <a:t> (</a:t>
            </a:r>
            <a:r>
              <a:rPr lang="en-US" sz="2400" dirty="0" err="1" smtClean="0"/>
              <a:t>Marinol</a:t>
            </a:r>
            <a:r>
              <a:rPr lang="en-US" sz="2400" dirty="0" smtClean="0"/>
              <a:t>)</a:t>
            </a:r>
          </a:p>
          <a:p>
            <a:pPr>
              <a:lnSpc>
                <a:spcPct val="80000"/>
              </a:lnSpc>
            </a:pPr>
            <a:r>
              <a:rPr lang="en-US" sz="2400" dirty="0" smtClean="0"/>
              <a:t>Prepared </a:t>
            </a:r>
            <a:r>
              <a:rPr lang="en-US" sz="2400" dirty="0"/>
              <a:t>in capsules and given orally for </a:t>
            </a:r>
            <a:r>
              <a:rPr lang="en-US" sz="2400" dirty="0" smtClean="0"/>
              <a:t>medical reasons </a:t>
            </a:r>
            <a:endParaRPr lang="en-US" sz="2800" b="1" u="sng" dirty="0"/>
          </a:p>
          <a:p>
            <a:pPr>
              <a:buFont typeface="Monotype Sorts" pitchFamily="2" charset="2"/>
              <a:buNone/>
            </a:pPr>
            <a:endParaRPr lang="en-US" dirty="0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Cannabis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42" name="Picture 2" descr="C:\Users\maguirev\AppData\Local\Microsoft\Windows\Temporary Internet Files\Content.IE5\0GYDVS52\MM900336366[1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04800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98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THC </a:t>
            </a:r>
            <a:endParaRPr lang="en-US" sz="2800" dirty="0" smtClean="0"/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Psycho-depressant &amp;</a:t>
            </a:r>
            <a:r>
              <a:rPr lang="en-US" dirty="0"/>
              <a:t> </a:t>
            </a:r>
            <a:r>
              <a:rPr lang="en-US" sz="2400" dirty="0" smtClean="0"/>
              <a:t>hallucinogenic properties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Potency </a:t>
            </a:r>
            <a:r>
              <a:rPr lang="en-US" sz="2400" dirty="0"/>
              <a:t>varies, depending on the </a:t>
            </a:r>
            <a:r>
              <a:rPr lang="en-US" sz="2400" dirty="0" smtClean="0"/>
              <a:t>plant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en-US" sz="2400" dirty="0" smtClean="0"/>
          </a:p>
          <a:p>
            <a:pPr>
              <a:lnSpc>
                <a:spcPct val="110000"/>
              </a:lnSpc>
            </a:pPr>
            <a:r>
              <a:rPr lang="en-US" dirty="0"/>
              <a:t>Psychoactive effects </a:t>
            </a:r>
            <a:r>
              <a:rPr lang="en-US" dirty="0" smtClean="0"/>
              <a:t>vary per each user 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Desired: Euphoria, relaxation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Undesired: Short term memory loss, inability to function</a:t>
            </a:r>
          </a:p>
          <a:p>
            <a:pPr marL="457200" lvl="1" indent="0">
              <a:lnSpc>
                <a:spcPct val="110000"/>
              </a:lnSpc>
              <a:buNone/>
            </a:pPr>
            <a:endParaRPr lang="en-US" dirty="0"/>
          </a:p>
          <a:p>
            <a:pPr>
              <a:lnSpc>
                <a:spcPct val="110000"/>
              </a:lnSpc>
            </a:pPr>
            <a:r>
              <a:rPr lang="en-US" dirty="0"/>
              <a:t>Tolerance: </a:t>
            </a:r>
            <a:endParaRPr lang="en-US" dirty="0" smtClean="0"/>
          </a:p>
          <a:p>
            <a:pPr lvl="1">
              <a:lnSpc>
                <a:spcPct val="110000"/>
              </a:lnSpc>
            </a:pPr>
            <a:r>
              <a:rPr lang="en-US" dirty="0" smtClean="0"/>
              <a:t>Occurs </a:t>
            </a:r>
            <a:r>
              <a:rPr lang="en-US" dirty="0"/>
              <a:t>rapidly with long-term use, even at low dose</a:t>
            </a:r>
          </a:p>
          <a:p>
            <a:pPr>
              <a:lnSpc>
                <a:spcPct val="110000"/>
              </a:lnSpc>
            </a:pPr>
            <a:endParaRPr lang="en-US" dirty="0"/>
          </a:p>
          <a:p>
            <a:pPr>
              <a:lnSpc>
                <a:spcPct val="110000"/>
              </a:lnSpc>
            </a:pPr>
            <a:endParaRPr lang="en-US" sz="2800" dirty="0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Biochemistry &amp;</a:t>
            </a:r>
            <a:r>
              <a:rPr lang="en-US" dirty="0" smtClean="0">
                <a:solidFill>
                  <a:schemeClr val="tx1"/>
                </a:solidFill>
              </a:rPr>
              <a:t> Effects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09550"/>
            <a:ext cx="162769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24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59680" y="1827211"/>
            <a:ext cx="4038600" cy="4525963"/>
          </a:xfrm>
        </p:spPr>
        <p:txBody>
          <a:bodyPr/>
          <a:lstStyle/>
          <a:p>
            <a:pPr marL="0" indent="0" algn="l">
              <a:buNone/>
            </a:pPr>
            <a:r>
              <a:rPr lang="en-US" u="sng" dirty="0"/>
              <a:t>Treatment</a:t>
            </a:r>
          </a:p>
          <a:p>
            <a:pPr algn="l"/>
            <a:r>
              <a:rPr lang="en-US" dirty="0"/>
              <a:t>Assess all </a:t>
            </a:r>
            <a:r>
              <a:rPr lang="en-US" dirty="0" smtClean="0"/>
              <a:t>drug </a:t>
            </a:r>
            <a:r>
              <a:rPr lang="en-US" dirty="0"/>
              <a:t>use</a:t>
            </a:r>
          </a:p>
          <a:p>
            <a:pPr algn="l"/>
            <a:r>
              <a:rPr lang="en-US" dirty="0"/>
              <a:t>Treat anxiety</a:t>
            </a:r>
          </a:p>
          <a:p>
            <a:pPr algn="l"/>
            <a:r>
              <a:rPr lang="en-US" dirty="0"/>
              <a:t>Client education </a:t>
            </a:r>
          </a:p>
          <a:p>
            <a:pPr algn="l"/>
            <a:r>
              <a:rPr lang="en-US" dirty="0"/>
              <a:t>Referral to treatment support groups </a:t>
            </a:r>
          </a:p>
          <a:p>
            <a:pPr marL="0" indent="0" algn="l">
              <a:buNone/>
            </a:pPr>
            <a:endParaRPr lang="en-US" u="sng" dirty="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1827211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Withdrawal </a:t>
            </a:r>
            <a:r>
              <a:rPr lang="en-US" u="sng" dirty="0"/>
              <a:t>S&amp;S</a:t>
            </a:r>
          </a:p>
          <a:p>
            <a:r>
              <a:rPr lang="en-US" dirty="0"/>
              <a:t>Insomnia</a:t>
            </a:r>
          </a:p>
          <a:p>
            <a:r>
              <a:rPr lang="en-US" dirty="0" smtClean="0"/>
              <a:t>Poor </a:t>
            </a:r>
            <a:r>
              <a:rPr lang="en-US" dirty="0"/>
              <a:t>REM sleep</a:t>
            </a:r>
          </a:p>
          <a:p>
            <a:r>
              <a:rPr lang="en-US" dirty="0" smtClean="0"/>
              <a:t>Irritability</a:t>
            </a:r>
            <a:endParaRPr lang="en-US" dirty="0"/>
          </a:p>
          <a:p>
            <a:r>
              <a:rPr lang="en-US" dirty="0" smtClean="0"/>
              <a:t>Poor </a:t>
            </a:r>
            <a:r>
              <a:rPr lang="en-US" dirty="0"/>
              <a:t>appetite</a:t>
            </a:r>
          </a:p>
          <a:p>
            <a:r>
              <a:rPr lang="en-US" dirty="0" smtClean="0"/>
              <a:t>Weight </a:t>
            </a:r>
            <a:r>
              <a:rPr lang="en-US" dirty="0"/>
              <a:t>loss</a:t>
            </a:r>
          </a:p>
          <a:p>
            <a:r>
              <a:rPr lang="en-US" dirty="0" smtClean="0"/>
              <a:t>Restlessness</a:t>
            </a:r>
            <a:endParaRPr lang="en-US" dirty="0"/>
          </a:p>
          <a:p>
            <a:endParaRPr lang="en-US" u="sng" dirty="0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Withdrawal and Treatment</a:t>
            </a: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325426"/>
            <a:ext cx="1981200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486399"/>
            <a:ext cx="22098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957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08986" y="5029200"/>
            <a:ext cx="5368014" cy="1219200"/>
          </a:xfrm>
        </p:spPr>
        <p:txBody>
          <a:bodyPr>
            <a:normAutofit/>
          </a:bodyPr>
          <a:lstStyle/>
          <a:p>
            <a:pPr algn="l"/>
            <a:r>
              <a:rPr lang="en-US" sz="7200" dirty="0" smtClean="0"/>
              <a:t>Inhalants</a:t>
            </a:r>
            <a:endParaRPr lang="en-US" sz="72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275" y="5029200"/>
            <a:ext cx="287655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743200"/>
            <a:ext cx="22098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2" y="2286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08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4582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Monotype Sorts" pitchFamily="2" charset="2"/>
              <a:buNone/>
            </a:pPr>
            <a:r>
              <a:rPr lang="en-US" sz="2800" u="sng" dirty="0"/>
              <a:t>Current Impact</a:t>
            </a:r>
            <a:r>
              <a:rPr lang="en-US" sz="2800" dirty="0"/>
              <a:t>:</a:t>
            </a:r>
            <a:endParaRPr lang="en-US" dirty="0"/>
          </a:p>
          <a:p>
            <a:r>
              <a:rPr lang="en-US" sz="2400" dirty="0"/>
              <a:t>Average inhalant user is 14-17 years old</a:t>
            </a:r>
          </a:p>
          <a:p>
            <a:r>
              <a:rPr lang="en-US" sz="2400" dirty="0"/>
              <a:t>Higher rates in some minority groups </a:t>
            </a:r>
            <a:endParaRPr lang="en-US" sz="2400" dirty="0" smtClean="0"/>
          </a:p>
          <a:p>
            <a:pPr lvl="1"/>
            <a:r>
              <a:rPr lang="en-US" sz="2000" dirty="0" smtClean="0"/>
              <a:t>Native </a:t>
            </a:r>
            <a:r>
              <a:rPr lang="en-US" sz="2000" dirty="0"/>
              <a:t>American, </a:t>
            </a:r>
            <a:r>
              <a:rPr lang="en-US" sz="2000" dirty="0" smtClean="0"/>
              <a:t>Hispanic</a:t>
            </a:r>
            <a:endParaRPr lang="en-US" sz="2000" dirty="0"/>
          </a:p>
          <a:p>
            <a:r>
              <a:rPr lang="en-US" sz="2400" dirty="0"/>
              <a:t>Sniffing usually occurs in a group setting</a:t>
            </a:r>
          </a:p>
          <a:p>
            <a:pPr>
              <a:buFont typeface="Monotype Sorts" pitchFamily="2" charset="2"/>
              <a:buNone/>
            </a:pPr>
            <a:endParaRPr lang="en-US" sz="2800" u="sng" dirty="0" smtClean="0"/>
          </a:p>
          <a:p>
            <a:pPr>
              <a:buFont typeface="Monotype Sorts" pitchFamily="2" charset="2"/>
              <a:buNone/>
            </a:pPr>
            <a:r>
              <a:rPr lang="en-US" sz="2800" u="sng" dirty="0" smtClean="0"/>
              <a:t>Action</a:t>
            </a:r>
            <a:r>
              <a:rPr lang="en-US" sz="2800" u="sng" dirty="0"/>
              <a:t>:</a:t>
            </a:r>
          </a:p>
          <a:p>
            <a:r>
              <a:rPr lang="en-US" sz="2400" dirty="0" smtClean="0"/>
              <a:t>Rapid </a:t>
            </a:r>
            <a:r>
              <a:rPr lang="en-US" sz="2400" dirty="0"/>
              <a:t>intoxication </a:t>
            </a:r>
          </a:p>
          <a:p>
            <a:r>
              <a:rPr lang="en-US" sz="2400" dirty="0" smtClean="0"/>
              <a:t>Intoxication </a:t>
            </a:r>
            <a:r>
              <a:rPr lang="en-US" sz="2400" dirty="0"/>
              <a:t>lasts 15-45 minutes followed by 1-2 hours of drowsiness and stupor</a:t>
            </a:r>
          </a:p>
          <a:p>
            <a:r>
              <a:rPr lang="en-US" sz="2400" dirty="0"/>
              <a:t>Psychological tolerance common; not physical</a:t>
            </a:r>
            <a:endParaRPr lang="en-US" sz="2400" u="sng" dirty="0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Inhalants</a:t>
            </a:r>
            <a:r>
              <a:rPr lang="en-US" dirty="0">
                <a:solidFill>
                  <a:schemeClr val="tx1"/>
                </a:solidFill>
              </a:rPr>
              <a:t>: Solvents, Glues, Aerosols</a:t>
            </a:r>
          </a:p>
        </p:txBody>
      </p:sp>
    </p:spTree>
    <p:extLst>
      <p:ext uri="{BB962C8B-B14F-4D97-AF65-F5344CB8AC3E}">
        <p14:creationId xmlns:p14="http://schemas.microsoft.com/office/powerpoint/2010/main" val="12282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865507" cy="637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962400"/>
            <a:ext cx="1690634" cy="252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1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4" y="76200"/>
            <a:ext cx="6627813" cy="662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23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08986" y="5029200"/>
            <a:ext cx="5368014" cy="1219200"/>
          </a:xfrm>
        </p:spPr>
        <p:txBody>
          <a:bodyPr>
            <a:normAutofit/>
          </a:bodyPr>
          <a:lstStyle/>
          <a:p>
            <a:pPr algn="l"/>
            <a:r>
              <a:rPr lang="en-US" sz="7200" dirty="0" smtClean="0"/>
              <a:t>Tobacco</a:t>
            </a:r>
            <a:endParaRPr lang="en-US" sz="72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715" y="228599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353" y="2743200"/>
            <a:ext cx="26098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73" y="4800600"/>
            <a:ext cx="26003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52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Neurotransmitter: Acetylcholine and Dopamine</a:t>
            </a:r>
          </a:p>
          <a:p>
            <a:r>
              <a:rPr lang="en-US" dirty="0" smtClean="0"/>
              <a:t>Effects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Increased </a:t>
            </a:r>
            <a:r>
              <a:rPr lang="en-US" dirty="0"/>
              <a:t>arousal and </a:t>
            </a:r>
            <a:r>
              <a:rPr lang="en-US" dirty="0" smtClean="0"/>
              <a:t>alertness</a:t>
            </a:r>
          </a:p>
          <a:p>
            <a:pPr lvl="1"/>
            <a:r>
              <a:rPr lang="en-US" dirty="0" smtClean="0"/>
              <a:t>Increased HR, BP, CO, &amp; Vasoconstriction</a:t>
            </a:r>
          </a:p>
          <a:p>
            <a:pPr lvl="1"/>
            <a:r>
              <a:rPr lang="en-US" dirty="0" smtClean="0"/>
              <a:t>Fine tremor</a:t>
            </a:r>
          </a:p>
          <a:p>
            <a:pPr lvl="1"/>
            <a:r>
              <a:rPr lang="en-US" dirty="0" smtClean="0"/>
              <a:t>Decreased appetite, Antidiuretic effect &amp; Increased </a:t>
            </a:r>
            <a:r>
              <a:rPr lang="en-US" dirty="0"/>
              <a:t>gastric </a:t>
            </a:r>
            <a:r>
              <a:rPr lang="en-US" dirty="0" smtClean="0"/>
              <a:t>motility</a:t>
            </a:r>
          </a:p>
          <a:p>
            <a:pPr marL="514350" indent="-457200"/>
            <a:r>
              <a:rPr lang="en-US" dirty="0" smtClean="0"/>
              <a:t>Withdrawal:</a:t>
            </a:r>
          </a:p>
          <a:p>
            <a:pPr marL="914400" lvl="1" indent="-457200"/>
            <a:r>
              <a:rPr lang="en-US" dirty="0" smtClean="0"/>
              <a:t>Craving			- Restlessness</a:t>
            </a:r>
          </a:p>
          <a:p>
            <a:pPr marL="914400" lvl="1" indent="-457200"/>
            <a:r>
              <a:rPr lang="en-US" dirty="0" smtClean="0"/>
              <a:t>Depression			- Hyperirritability</a:t>
            </a:r>
          </a:p>
          <a:p>
            <a:pPr marL="914400" lvl="1" indent="-457200"/>
            <a:r>
              <a:rPr lang="en-US" dirty="0" smtClean="0"/>
              <a:t>Headache			- Insomnia</a:t>
            </a:r>
          </a:p>
          <a:p>
            <a:pPr marL="914400" lvl="1" indent="-457200"/>
            <a:r>
              <a:rPr lang="en-US" dirty="0" smtClean="0"/>
              <a:t>Decreased BP and HR 	- Increased Appetite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Biochemistry &amp; Effects</a:t>
            </a:r>
            <a:endParaRPr lang="en-US" dirty="0"/>
          </a:p>
        </p:txBody>
      </p:sp>
      <p:pic>
        <p:nvPicPr>
          <p:cNvPr id="8194" name="Picture 2" descr="C:\Users\maguirev\AppData\Local\Microsoft\Windows\Temporary Internet Files\Content.IE5\3C10SKBS\MM900336366[1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04800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5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"/>
            <a:ext cx="66294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4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99" y="152400"/>
            <a:ext cx="7151685" cy="669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209800"/>
            <a:ext cx="1524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dirty="0" smtClean="0"/>
              <a:t>Nursing Interventions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019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Medications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2052638"/>
            <a:ext cx="8848725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637" y="5410200"/>
            <a:ext cx="8848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Medications: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Bupropion (</a:t>
            </a:r>
            <a:r>
              <a:rPr lang="en-US" dirty="0" err="1" smtClean="0"/>
              <a:t>Zyban</a:t>
            </a:r>
            <a:r>
              <a:rPr lang="en-US" dirty="0" smtClean="0"/>
              <a:t> or </a:t>
            </a:r>
            <a:r>
              <a:rPr lang="en-US" dirty="0" err="1" smtClean="0"/>
              <a:t>Wellbutrin</a:t>
            </a:r>
            <a:r>
              <a:rPr lang="en-US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/>
              <a:t>Varenicline</a:t>
            </a:r>
            <a:r>
              <a:rPr lang="en-US" dirty="0" smtClean="0"/>
              <a:t> (Chantix)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62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3929063" cy="365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917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Defense Mechanisms</a:t>
            </a:r>
            <a:r>
              <a:rPr lang="en-US" dirty="0"/>
              <a:t>:</a:t>
            </a:r>
            <a:endParaRPr lang="en-US" sz="2800" dirty="0"/>
          </a:p>
          <a:p>
            <a:r>
              <a:rPr lang="en-US" sz="2400" dirty="0" smtClean="0"/>
              <a:t>Denial</a:t>
            </a:r>
            <a:r>
              <a:rPr lang="en-US" sz="2400" dirty="0"/>
              <a:t>		 </a:t>
            </a:r>
            <a:endParaRPr lang="en-US" sz="2400" dirty="0" smtClean="0"/>
          </a:p>
          <a:p>
            <a:r>
              <a:rPr lang="en-US" sz="2400" dirty="0" smtClean="0"/>
              <a:t>Rationalization </a:t>
            </a:r>
            <a:endParaRPr lang="en-US" sz="2400" dirty="0"/>
          </a:p>
          <a:p>
            <a:r>
              <a:rPr lang="en-US" sz="2400" dirty="0" smtClean="0"/>
              <a:t>Regression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Memory System:</a:t>
            </a:r>
          </a:p>
          <a:p>
            <a:r>
              <a:rPr lang="en-US" sz="2400" dirty="0" smtClean="0"/>
              <a:t>Blackouts</a:t>
            </a:r>
            <a:r>
              <a:rPr lang="en-US" sz="2400" dirty="0"/>
              <a:t>	</a:t>
            </a:r>
            <a:endParaRPr lang="en-US" sz="2400" dirty="0" smtClean="0"/>
          </a:p>
          <a:p>
            <a:r>
              <a:rPr lang="en-US" sz="2400" dirty="0" smtClean="0"/>
              <a:t>Euphoric </a:t>
            </a:r>
            <a:r>
              <a:rPr lang="en-US" sz="2400" dirty="0"/>
              <a:t>Recall 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800" dirty="0"/>
              <a:t>	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Behavioral </a:t>
            </a:r>
            <a:r>
              <a:rPr lang="en-US" b="1" dirty="0"/>
              <a:t>Manifestations:</a:t>
            </a:r>
          </a:p>
          <a:p>
            <a:r>
              <a:rPr lang="en-US" sz="2400" dirty="0"/>
              <a:t>Anger	</a:t>
            </a:r>
          </a:p>
          <a:p>
            <a:r>
              <a:rPr lang="en-US" sz="2400" dirty="0"/>
              <a:t>Depression	</a:t>
            </a:r>
          </a:p>
          <a:p>
            <a:r>
              <a:rPr lang="en-US" sz="2400" dirty="0"/>
              <a:t>Relationship Conflicts</a:t>
            </a:r>
          </a:p>
          <a:p>
            <a:r>
              <a:rPr lang="en-US" sz="2400" dirty="0"/>
              <a:t>Impulsivity	</a:t>
            </a:r>
          </a:p>
          <a:p>
            <a:r>
              <a:rPr lang="en-US" sz="2400" dirty="0"/>
              <a:t>Manipulation	</a:t>
            </a:r>
          </a:p>
          <a:p>
            <a:r>
              <a:rPr lang="en-US" sz="2400" dirty="0"/>
              <a:t>Low Self-esteem</a:t>
            </a:r>
          </a:p>
          <a:p>
            <a:r>
              <a:rPr lang="en-US" sz="2400" dirty="0"/>
              <a:t>Creativity &amp; Perfectionism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4000" dirty="0">
                <a:solidFill>
                  <a:schemeClr val="tx1"/>
                </a:solidFill>
              </a:rPr>
              <a:t>Psychological Dynamics of Dependency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672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Primary Prevention</a:t>
            </a:r>
          </a:p>
          <a:p>
            <a:endParaRPr lang="en-US" dirty="0"/>
          </a:p>
          <a:p>
            <a:r>
              <a:rPr lang="en-US" dirty="0" smtClean="0"/>
              <a:t>Identification &amp; Intervention</a:t>
            </a:r>
          </a:p>
          <a:p>
            <a:endParaRPr lang="en-US" dirty="0"/>
          </a:p>
          <a:p>
            <a:r>
              <a:rPr lang="en-US" dirty="0" smtClean="0"/>
              <a:t>Education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Nursing Interventions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41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08986" y="5029200"/>
            <a:ext cx="5368014" cy="1219200"/>
          </a:xfrm>
        </p:spPr>
        <p:txBody>
          <a:bodyPr>
            <a:normAutofit/>
          </a:bodyPr>
          <a:lstStyle/>
          <a:p>
            <a:pPr algn="l"/>
            <a:r>
              <a:rPr lang="en-US" sz="7200" dirty="0" smtClean="0"/>
              <a:t>Alcohol</a:t>
            </a:r>
            <a:endParaRPr lang="en-US" sz="7200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048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953000"/>
            <a:ext cx="2514600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2667000"/>
            <a:ext cx="27622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41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 algn="l">
              <a:buFont typeface="Monotype Sorts" pitchFamily="2" charset="2"/>
              <a:buNone/>
            </a:pPr>
            <a:r>
              <a:rPr lang="en-US" u="sng" dirty="0"/>
              <a:t>Current Impact:</a:t>
            </a:r>
          </a:p>
          <a:p>
            <a:r>
              <a:rPr lang="en-US" dirty="0"/>
              <a:t>13 million alcoholics in USA</a:t>
            </a:r>
          </a:p>
          <a:p>
            <a:r>
              <a:rPr lang="en-US" dirty="0"/>
              <a:t>20-50% are women</a:t>
            </a:r>
          </a:p>
          <a:p>
            <a:r>
              <a:rPr lang="en-US" dirty="0"/>
              <a:t>1/3 of hospitalized clients have alcohol abuse problems</a:t>
            </a:r>
          </a:p>
          <a:p>
            <a:r>
              <a:rPr lang="en-US" dirty="0"/>
              <a:t>1 in 10 deaths in USA directly linked to alcohol</a:t>
            </a:r>
          </a:p>
          <a:p>
            <a:r>
              <a:rPr lang="en-US" dirty="0"/>
              <a:t>Found in all socioeconomic classes and </a:t>
            </a:r>
            <a:r>
              <a:rPr lang="en-US" dirty="0" smtClean="0"/>
              <a:t>cultures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Neurotransmitter = GABA &amp; Glutamate</a:t>
            </a:r>
            <a:endParaRPr lang="en-US" dirty="0"/>
          </a:p>
          <a:p>
            <a:pPr>
              <a:buFont typeface="Monotype Sorts" pitchFamily="2" charset="2"/>
              <a:buNone/>
            </a:pPr>
            <a:endParaRPr lang="en-US" u="sng" dirty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CNS Depressant: </a:t>
            </a:r>
            <a:r>
              <a:rPr lang="en-US" u="sng" dirty="0">
                <a:solidFill>
                  <a:schemeClr val="tx1"/>
                </a:solidFill>
              </a:rPr>
              <a:t>Alcohol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maguirev\AppData\Local\Microsoft\Windows\Temporary Internet Files\Content.IE5\3C10SKBS\MM900336366[1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829" y="304800"/>
            <a:ext cx="8286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73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5400" dirty="0" smtClean="0"/>
              <a:t>Alcohol</a:t>
            </a:r>
            <a:endParaRPr lang="en-US" sz="5400" dirty="0"/>
          </a:p>
        </p:txBody>
      </p:sp>
      <p:sp>
        <p:nvSpPr>
          <p:cNvPr id="7" name="AutoShape 2" descr="data:image/jpeg;base64,/9j/4AAQSkZJRgABAQAAAQABAAD/2wCEAAkGBxQQEBUUExQWEhQUGBsVGBcVGB8aFRUWFhYXGhkYGRodHSggGB4mHRcXITEhJSksLi4uGB8zODMsNyktLisBCgoKDg0OGhAQGi0lHCYsNzIsLCw3LTIsLSw3NTc2LCw0LDQrLCw0LCwsNCwsLDQuLCwsLCwsLCwsLDQ0LCwsLP/AABEIAKkBKgMBIgACEQEDEQH/xAAcAAADAQEBAQEBAAAAAAAAAAAABAUGAwECBwj/xABIEAACAQIDAwcJBgMGBAcAAAABAhEAAwQSIQUTMQYiQVFTkdIUMmFxcpKiseIjM0JSYoE0ocEVFnOy0eEHJEPwJURjgrPC8f/EABoBAQADAQEBAAAAAAAAAAAAAAABAgMEBQb/xAArEQACAQQCAgAFAwUAAAAAAAAAARECEjFRA2EEIQUUIkFxE5GhFTNCgcH/2gAMAwEAAhEDEQA/AP229dCCT6tNSSdAAOk1y8qPZXPh8VGM42/bHyamat6SK+2xbypuyufD4qPKm7K58PipHaG3RavmyLVx33JvjLlCsFdEKgsw1G8BJOgHT0VNxHLe0vkf2dw+WKjroOYty9YtDMZjzsQh0PAHrEpWhD2aDypuyufD4qPKm7K58PipPFco8Naa4r3VBsgtcEE5FUIWJgcFFxCfyh1mJFcducqcPhFc3Hl0tNe3Y89lVLjgCdASLVwgEjzGPAGErQh7KXlTdlc+HxUeVN2Vz4fFXXD3c6K0RmAMdUiYrpSVoQ9i3lTdlc+HxUeVN2Vz4fFTNFJWhD2LeVN2Vz4fFR5U3ZXPh8VME1A5N8qreNsPeCNbCGMrxmP2aXNIOpGfKR0MrDopK0Ieyv5U3ZXPh8VHlTdlc+HxVmhy7tHCDELbdgbgtZVOaCbQuzmTMIyEegHT01ZblBYU21dir3UFxUCsxhlYgc0EScrADixUxNJWhD2OeVN2Vz4fFR5U3ZXPh8VJHlHht3aubzmXiRbOR9YYKSRllVBIGZoGo11FdthbUGLsC8FZAxcAMCGhHZZIIBE5Z/ekrQh7O/lTdlc+HxUeVN2Vz4fFTNFJWhD2LeVN2Vz4fFR5U3ZXPh8VM0UlaEPYt5U3ZXPh8VHlTdlc+HxVP5T7d8iS2+TOHcqzElUtKtu5cLuVRiFAtkTHSOFcDyk/8QGE3WkKd5mPFrd14C5YIi3E5uk6aapWhD2V/Km7K58Pio8qbsrnw+KptvlVhmICs5zXFtCLb6s5IQ+b5phudwhWMwDXDanK21afdoDdu723ZKwyrz7ltGYNlIbJvFmJ1IGk6JWhD2WfKm7K58Pio8qbsrnw+KmaKStCHsW8qbsrnw+KjypuyufD4qZopK0IexbypuyufD4qPKm7K58PipmpB2wwxV6xutLVhb6tm+8zM4yhQNIKcZ1106SlaEPY95U3ZXPh8VHlTdlc+HxVlr3LV1wKYjycbxn3bWszg2iLTXSHL2lYMAvDLGoMkVZu8pLKOlts28dFfKoJAzrcKAtwBbdXAJ/L0SJStCHsoeVN2Vz4fFR5U3ZXPh8VTf70WCmHYZ4xQJtcw84CNSY0nMCOtZbgCRN2Ty/w961ZZ89u5dCZkyscjXBhoGaBK5sXYUN+vogwlaEPZpPKm7K58Pio8qbsrnw+Ko+H5X2GsYa6wdBikFxFKywQtbXM2WQBmu2xP6x6Yf5O7SOKw1u8ybs3ATlmYGYgSYGsAUlaEPY3ZxIY5SGVomG6R1iCQa70td++T2X+dumahhC2M42/bHyavcdjrdhQ11wilggLcCzGFUeknQCvMZxt+2Pk1eY/AreCBp5lxbogxzrZkT6JqXhBZZnttPs/Fybt8c5Ww3NeJV3tOyx0hslsTwIaNQ1cdonA3LmGL3Gum1IW4HEILbJis1zhpmwi8B0EdNe4nkIgVFsObYV5JYAndzbJQZcsj7NdWk9Z62/7lWMrDNd52b8QBUOlxIBC9AuNEz0TNVLCGMwOAv3L11brPcNtr7JbfUKr2g5CnTV8JbUq2k2yIEtJjMNs7HlLly7zr9vd5d5ln7O7b5wHBwuJurPAlxxhYsbM5K2MOt1Uzxetm00keabl+5oAAF52IucBEQI0pezyLw6sjTcYpOrFSXmIBOXSMqxlg6azQFHBbdw10olu8js4OQAyWCBSSB1AMpnqZT0iqdRNicl7ODZWtlyURrYzEea+6mQqgSBZQT6DMkzVugMpt3FY1b7CyLxt6RksWnXgJhnxCMdZ/D31qxRRVqqpSUFVTDbk54m4qIzOYVQSxPQoEk91ZHY52XhrTi0RlXKSXDu6hVW0sFgWAVbSjTgFk8ZOtxeHF229tvNdShjjDAg/yNY2/snAOi5t5F2CdScoZGu66R5p1iSuZTpoaqWOuATBXWbBhbrHNcu5mZ3Nzd27SF2uyZ5t5FEmdPVK1rF7PxaWr1wtam1aRQHYPlexnTNk4FFxBhp0LgzMVYwWCwdm9vFch0DqZYxlc2UbjoRms2xI6Qw66m3eTGENs2sPcKXLQSCWJAWzbsIVM6EZEtT6Sp6dQGMSdnG3ZRrvNsQiasIUmcrQPM+yEzoAgkirmwXsGzGHbNbR3SdTzw5ziTxhiR+xHRUO3ycwVwPDOQJL84+ad4rJw1Uy6mNdOM1odk4e3btBbUlJZhPGXdmaZ1HOY6dHCgHKymHxWNOLysL253hGti0EySY54xBaIjXJPoFauirU1RPorVTIUUUVUsYzbvKPBYjDMLq3DpfK2m3lrfHDi+HQssAhhau80mCOI6K9/tzA+UeUMpUqinefaZg4e9Y3e6iZH2nRwM9E0/d5EYNnLm2xJzg/aPH2m/zaZoH8Tf8AVn04COv90MLly5G1M5t4+eTca7ObNM5nbXqMcKAnmzs2xctNmKMzW7loh7sE3yy28pmMp54y8AGOgDarWcfs175uHz7l22UI3xlj5JcViuUCzL3sPI4HmkmZA0O0eTmHxAUXELZLbWV57AhHAB1BmeaIbiNYOprlc5J4Vrm8Ns5swfR2AzL5PGgMf+Vsafo9JkBvY227GMVmsXBcVSASARxUMCJAkFWBBGhmqFT9jbGtYNCllSqkg5SzMFAUKFXMTlUADQafuTVCgMpsXFY1sQovC9uudOaxaReBiWXEMw1j8PdWrooq1VVzmCtNNqyFfnW2uWNq3iL+bCZntc0sLxUtZwwxN5pAWJ+wuEKJDZwGK6gfotZDaewcITiHOF3gVme4d64E7s3GAAbRX39wMqiGzNmBmqlj6xF3ZttVw5hkJZ+aXuLmKvbOa4CedGZIJ6h1VwxWP2ZiCGdWJ3QQSl1SUZQFtkaS+XEjKDzgLxIiTTW0cNhL2JW9dLmEKLbyuozB3BJCxmYc4QQY0I1ivG2Zg3ZyLLGBatTnuLId0tBlE6Mu6txcHOOQa6UAsuPwd4ObltvJ8Etq4lx2uEk3DnhlOpCMiecTBHBcs0uLmy0ZVt2YuWt26h1uoBC4PKGOUyQvkjZCDqinQqSK+Et4NbZtqGQXEUNla7qLaqwy3NGkBhJEEk66zU/A7CwSXLmRWuF8q2rc3FRBbt21CgzEFsICbh10iSNCBzuY/AfYILLNbssqWoFwMk38nmkDNaD2lPEgm2sLoDWm5OYmxcwyNhgRZiEkMNPRm1I140k2yMHCi4EtuuUxvmDIVuG6NQwPnsT6ZjUaVR2NgLNi3lseYSWnOXLMdCS7EljpGp6KA7Xfvk9l/nbpmlrv3yey/wA7dM1LwiqyxbGcbftj5NTNLYzjb9sfJqZo8ILLCiiioLBRRRQBRRRQBRRRQBWZsYS19nIvEGbAPNAXIrWOcJzMSMxHnZdTCya01IjZoDowdxkLtl5pUm42Ykys9JAIIME9ZoCc2AwxYg3C3PCxOgLG6oTQcM73OP4hE82B6iYa08ByWIa02oOUG0AS37YSJH4g3phu3sVVuZw9wc/PHNyyWuMRqsxN1zxnUa6ClxsGXcs5CklkCkc0tvsx1Xp37aGdR1c0AfIXDKjLvYDKQTIkAuzHiOINwyCOBEiKo7JRVtBUmFZ11iZDsDwgATMQOEUl/d1MpUXLigiNMg/FmkQkSDMflk5YJqnhLG7UiZlmb33Zv6x+1AdqKKKAKKKKAKKQ2weanpfX08xz/QVlUk3X1OjEATpoaA3NFZXDvDDp16dapvYXe+aIkfKgK9FTdh3y6OD+C46D1K5AqlQBRRRQHzccKpJ4AEnp0HqqLito4dc4JLrfdluRJy5bHOOgmMqLw656DVfEYlbYlzlGup4aKWP8lJ/as9csYNFhQx4JlGeTIazm16IvMM/A6ayBQH3ffChyxBzB+dDPlB3rrJOgzSW5vrieNM2LmFDMoJnMpIOfzkunKFno3kgAaSCOiuFnD4W/kJzE3QSqktGZmN1gG4A5lJgH8BjgaL+Hw6XCuZ0ZbguklWIzMt0ggxGjOzFjIEAHSIAMbgsNbcKSw5hATM+XVRrmE5Dlstw1OtObOs4ck3Lc808TmESGbQN0HOxkaa+jRPECzeuq+90UAFYYFzlZAZ4R/wAwsEDpBmODGAe1ICllzg2wupV8o0OaNCFRoEjTNp1AMHbFnLmzHX9DZuCHhlnhcQ8Omm8JiFuLmQyNRqCDoeogEVHxVnDW3ObOWGUZVzMAW3SaQOMLbkcYExqSW8JetqM1ss1tmVP0gtMMJEnNmTXhEEekBq798nsv87dM0td++T2X+dumal4RVZYtjONv2x8mpmlsZxt+2Pk1M1LwgssKK+blwKJYgDrJgVyGMt/nT3hVSx3orkMSn5l7xXu+X8w7xQHSiiigCiiigPl2gE9WtSX23BAFvjrqwHyBqu4kEddZG7xQ9ar8qhgt/wBpueFse+fBXRMexUnIunEZz4aSscDXTCLK3B+mpB1XaxnzB7300zhccHYrGVgAYkGQZEjuNRV4112YJxrnqtIPic/1qAaCiiipAUUUUBP2zwt+3/8AR6zKD7W57Z+dUf8AiFins4G5ctsUdAzKw4gi2+utfz9/e3GzIxL6+hfDQ6OHx6uVTSfvmFWXUekVYuj7X9xX87bO5b49b1v/AJgsC6gyBwJA6BV3llyvxlnG3lt32RREQBpoKGlPhcjqtP2fk55t3/Guf5zVeonJQzaf/Ef/ADGrdDjCiiigOGMwi3kyvMSDoY81ge7SCOkEikzsS3My8+v8IcOE4eaGE9fpiqdFASbewLaFShZDbGVIIOTmuoiR0bx9OGo00Ed8XslLr52mdOqNJHSNJB4jXQRFP0UBItbAQHVnIBGUTwVRahT1gG0p6/XrP3/YdsMrqWVlBykEGCQ4nUdVxvRwkGBVSigEL2yUZ2fUM0TEcVyw0xM81dOGnCvbWzFVVQM2RCpAJkAJGVR1AZV7tZJmnqKAWu/fJ7L/ADt0zS1375PZf526ZqXhFVli2M42/bHyamaWxnG37Y+TUzUvCCyyfti/bVVF2MrGYImcuvzg/tUI7QwLMV3anKJk2xH/AHrVHlReCBCRPnD+QrIYDGDePCnq4n1ddYVVtODOrkaqiUabDYnBKAQqDq5gmm8TjcPctnncOBgyp4j+YqYNoEIJtka+n9P+n86+7GNzqwCyQAxE6xB11PoNRfVgzfLVMSv2Zo8Fez21YdIBrvSGwf4a17Ip+tjqCiiigCstibfMt+gAd2n9K1NYfbWGGR2lpFx184xAPVWHk8y4eN1tSX46L6oK9i4BTWCXR/ZrKbDwtu5OZQSOuvu3hl5+nm8K8z+rqF9H8nV8o9lpeNdth64m+erIPgB/qay1hBn/ANNK0PIqSLrEkyV1Op+7Wurw/OXk1NKmIMubgfGl7NPRRRXoHOFFFFAZr/iLYNzZ18DU5HP77p4/nFfzBZPEdRr+u9pWN5aZYmRIHQSDIH7xX8rcqtlHA4t7ZnJOZD+a22qN640PUQR0UR6Hg8iUpnHZ4m/a/wARP8wq7y5BbaN5RqWcKB1kgACk+RmGF3G22bS3Z+1cngFXUfzqvyetnG7TfFETasPvzPAvMWE9ZfKY6lapZ218qodVel/J+7clR9k/VvbkerOatVN5PYTc4a2p4xr1zVKoPCCiiigCiiigCiiigCiiigCiiigFrv3yey/zt0zS1375PZf526ZqXhFVli2M42/bHyamaWxnG37Y+TUzR4QWWZ3liObb9bfIVjcBM3AOJjhxMkQO75+itjyzUlEj9X9B/WslhLjWt8UBLFt2DGbMRbkCBJkEMdBBCEak1g6G6mYvjdVbZbwuHW0qtcJBJMIsk8VHOjollEDrA9FdFJfDlnCW1L5VCKTIVrgDE8SCAukacemBytBbeVy9xrgzQhiQCQRJaWtjTrk9XQPTeLWoMKOhFEKqjQQPWGpVbTS0itdnHS6Vk02wf4a37Ip+kNg/w1v2RT9bHUFFFFAFZLbKfZ3h1XCe8mtbWX2wP4gdRU94/wB64viCnx6vwbeP/cRJ5NcTXa3/ANWl+TZ55phf+rXy/wBl+Wep9xLD+dPUDWj5Fr9k5/XHcI/pWbXzXjjlPyrVckViw3puOfjNet8DXvkf4/6cnm/4/wCy5RRRXvnAFFFFAFYL/iFyOTFpJQsBJDJ95bJ4kT5yniV/ca1vaKEptOUfzzgOQZszmxJWzcMGLZzvE80LMg6HjX6PyP5MqqoqWzaw9s5wravduEQblw9JjTqA0FU8XbBxyDKIzn1eZP8AWtWBFDSvlrqSTfo9FFFFDIKKKKAKKKkm+x6T1cen1RQD2OMJxI5yDTTQuoP8ian4rQmJ49ZPzpi4hZQJPWZOmhkfKo5x+a9dtBWY2yo0185FbiYHTQFHBQSZ10MVwLGeJow7OrKWQqCcvOIB1ETAmdYrxhBoBjfG3dsqCYuBwZJPm5SOJqvUC4ZxWHH6bh/y1foBa798nsv87dM0td++T2X+dumal4RVZYtjONv2x8mpmlsZxt+2Pk1M0eEFlmd5YqCqZuHP6CZ0GmnXWQ2dflmiUliZmSCZk6xHEiQJHR1Vt+UqkhIQv52gEx5uvEVksGpV2mw3H8g6vXWNUz6Ma203DHbeGCrq06zzZk94EevX1GgvIPR6OoDgKetXQV/h34/kX9Pp9ffXqjQxYb3QOj2qxdBzPjn0mXNg/wANa9kU/U/k/wDw1r2RVCus9EKKKKAKze1059/9Sg9wUVpKgbXtsbr5VLzbiAQDJOh1I/Ka5/KodfDVSswacTitMznJ0/aEU2P+rSuzcLdt3Z3bEegj/Wn0wl054tMc3pXT4q+Z+W5oix/sz0v1KNom2hIPpgd5itZyTH/KoeuT3mazS4K6nnIQJBJkaBTJ6fRWo5MJGEtD9I+Vev8ACOGvjoqvUSzk8utVVKGVaKKK9c5AooooAoorhexiIYLajiBqR6wNRQGfxP8AGJ/in/4hWnrKvfDYgOssou5jAkgboCY48RWks4pH0VgT1cGHrB1FAdqKKKAKKKKAKjMIL+0T8Tj+gqzUTHSGaI0Y/uGCEg/uZoQxt7kJPorBJt+9ZxuLS0iecoLOCSMttV0APWP5VrZcsiyMpI09BaNf5ViWS7ne+iMzXLtyQFMFWcxx0j9/xGubyq66afoyb+NTS6vrwPYbaV+5dG8IuBpBBzdAzAgTlGqjgBpPXX1/ahH4coH5Cy8PQGj+Vc9n2rm8UybZAYwik8bbjUkemYA4jjXG5g7rzz889dth3kA/KvO+Y54XtzOjv/S4Zfr1+S7sDaBxF+ySCCouiTxIO7I4dQIFbOsVybwxTE2wVK6XIkRIC2BMesGtrXq8LqfGnVk87lSVbVOBa798nsv87dM0td++T2X+duma2eEYrLFsZxt+2Pk1M0tjONv2x8mpmpeEFli2Pwm9WOBBlT1Ef0qA2zcUDIXDn05WB/k9V9u7U8mtZ4DcdCcs5UZzB4TCn/c6GdY2+wYIQrEnzg3/AKwt5Ij7zWcvo/eqljkMJix+DD9z+Ovm/sjE3+bdNpVMTu1IaAZjMWJpzZ222vsAAig2y3GTnFuw+noG9IPq/albW07oto28DgHIxBRgxKhiysEVYAIgmACGBnQ0BosLYFtAi8FECutc8PeDorjgwDCeMESJrpQBRRRQBU3amFusc9hwjRlOYSCASR8zVKpe2dqbg21ABNxgvGIBe2kidDG8BjiY4cSAJQwGOUyHs68eadfipi3bx69OH9xv6PXCxylcWpKo7KgbRvvCbWc5NNcp0bqmfRT+D2rvTdllS2ikhlMsAt28heSCCItA8OnpqIQkSvbPxt0FXuWlDaHKvQfWTV/A4fdW1TjlEVDu4+9Y3bXWJUoGZYXODIJB0AmSF46zoJ46OpAUUUUAUUUUAvtC0z2yEYqx6Rx9XorJtsLFnTNbKzMEEjuzRWk2vtHcBTAbMYgmNOmJ0J14cT0TUnC8o2yW8yq7MqyVbUk7kEQF0YG7JHQB6dAOOH2fjra5V8niZgp0+9X3eweOfibGnAhCCPUc2h9Iqns7apv3CBkC5JUgySwME9RAkf8AZpW1jLrm0q3hvDazspCiZDgMNCcxYSNMoFtpHCgK+zw4tqLhlwIJ6/TTNSthbQN0MGMuuUk6ZSGGhEa6xm1A87TSqtAFFFFAFRNsi6rfZ2hdDGTzspHmiOBnRat0UBk/KMSCCMKebHG51Gfy1GwuysQqANhQx9v/AGrTvt872AoKrmJ1ILKGABWVEnztBodOdXq8oZXROdAIGbQ5ltsusdVxZ/fjQELCYe6jhjgp0I0foII/L6a4rgL3RgwP/f8A7Vodq7ae2tqAoLozsSrMk7m4ygNoIlJM9AHXI+TtW6hBcg25dSwHO+zvMpMT+UAHSJYeqohEyzhsDBXReVntC0qKyiGzTmIPUI4VqKBRUkC1375PZf526Zpa798nsv8AO3TNS8IqssWxnG37Y+TUzS2M42/bHyamal4QWWeEVnG2ndLk5QFVokocoDOqy4zalRJ4j0xWkoqpYzN/aeIMFVHMZmKi2+oFvEQrCZ52S2w4RmEg6U5gMXcuXwGEKFeYUgBsycxpmWAnXSc3CrVFAFFFFAFFFFAFcMddKW3YCSqkgRm1A00kT6pFd6KAzdnaV/NJXiD+BirMlwqFUfhzrLSZAieFeDaOIBZgA65QPu3CnS+cwXNIgqoI1mBwkVpaKAm7Juu5cvPEBdCFIBIDKDwBAB/eqVFFAFFFFAFFFFAeEVB2ltC6LrIiEhIYQpkkNY0kEghhcccB5rcYNX6KAzl3aF5siplOZkGZbbDQ3DL6t5oyhSOnNMgEV7a2jed1UpGqElUYEa2JmSea28uiOjdnUwY0VFAeARXtFFAFFFFAFFFFAJ4y3bt23uZF5gNzzfxAEzoJn08aiYTaUupyW1BMLIAGbfXEOQiec4UECTw6eNaeigMtb2y+VmFtGREEKo5pJts3MMaR92ePmnQcKobJuC6WBVMiqFUBRkMXbyll9DbtGiT0eurNFAFFFFALXfvk9l/nbpmlrv3yey/zt0zUvCKrLFsZxt+2Pk1fb3SDGRm9IKx/Nga+MZxt+2Pk1M1P2Q+7OG/bs3708dG/bs3708dcdrYTe2wuUNFy20NwhbiluP6Q3fFIYPDYlHQFjuxxHNP4V0J0MTmiJNRPRMPZV37dm/enjo37dm/enjqHkxjSVZlBDxmySGjmn0L1aEzxFdb9nFycrMNbkE5D0jdn0DLpqCc3RGtJ6EPZW37dm/enjr3ft2T96eOpq2L6rd5zsSy5ecv3YuGQs6Bjbjj0kazMdcDgWFs73nXM+9kH8YAgiI004Gk9CHsd37dm/enjo37dm/enjqNhVxbKklgCbZJbJmC67wGBxMgiBwHQad2Vh7kZr/OuA6HQADKJiCRBbMQTrBGg4UnoQ9jm/bs3708dG/bs3708dRMPh8XOZiZIUcUkQXPO4jKC2sanSI6PpcNiRLS+uURKZ8gck9GXNlMTMa/vSehD2Wd+3Zv3p46N+3Zv3p46npbvrhyoneyGLCCDmukuFkjXLPGPOGvUlcXG5guYmVYggJlEG0OeY4n7UiOhl/KTSehD2Xd+3Zv3p46N+3Zv3p46ktaxYYwxIziPMErztZM9GWebxGg1zBe7h8YyOpLQVKwCgbVYXWYDBpJGvNMZmNJ6EPZe37dm/enjo37dm/enjqVjMNiAzm0xAboGU8FtAEBo1kP08P2rthreIF3nNKQ35YnM8CRqNN3Gh0BkzxT0Iex/ft2b96eOjft2b96eOpWBTFAnOSeY0SUAz5jlmAdeAnhp+1crWHxYkycxVgDKCCGbd5xqICmDE6x6wnoQ9lrft2b96eOjft2b96eOoi4bFDOQW57MYlM0ZbYt8RGYQc2saHjpXTEYO+ChQlSN8CwIIG8vIwJB48wNEcCRSehD2V9+3Zv3p46N+3Zv3p46nOMSyWyDBZc1xRGZTM5EkcYYiT+Res1wt2MUDE+eVLEFdIt5W6OJbLwEc08OlPQh7LG/bs3708dG/bs3708dTMFaxQurnctbHHzdfsxMxH4+EA8OgcU7eFxUW+ICBelZzCyVbL6SzN52kwZI4J6EPZf37dm/enjo37dm/enjqU9nEkZkJBIKkNlzjIoyEGMslg/RHPHVX1s+xeS9mcEhs08CRK2AmaNJGRwY6T6aT0Ieynv27N+9PHRv27N+9PHUhrWLLKM0LJBIyeYAyg6jRiQj8D5xGka+NZxYLwebPNC5BoSsangZzzpwYHnRlpPQh7LG/bs3708dG/bs3708dSr9rELeYoSEdx1EZWW2krpKlYdjOhhevT5u4fEi42QkIbk/hOhnzZMgcJnXqBpPQh7K+/bs3708dG/bs3708dSUs4ssMzwObOXLEC5DanWSgU8OltRpSpbGBgpLSxMQFIC7ts2Zoic+XLqOicoMUnoQ9mg37dm/enjr1LxJjIw9JKwO5ia8wOfdqHnMAASY1MDXQkf/AJXek9COxa798nsv87dM0td++T2X+dumaPCIWWcsRZziJIIIII4gjga57q72i+59VM0UTZLpTFt3d7Rfc+qjd3e0X3PqpmipuZFqFt1d7Rfc+qjdXe0X3PqpmilzFqFt1d7Rfc+qjdXe0X3PqpmilzFqFt1d7Rfc+qjdXe0X3PqpmilzFqFt3d7Rfc+qjd3e0X3PqpmilzFqFt1d7Rfc+qjdXe0X3PqpmilzFqFt1d7Rfc+qjd3e0X3PqpmilzFqFt3d7Rfc+qjdXe0X3PqpmilzFqFt3d7Rfc+qjdXe0X3PqpmilzFqFt1d7Rfc+qjdXe0X3PqpmilzFqFt3d7Rfc+qjdXe0X3PqpmilzFqFt1d7Rfc+qjd3e0X3PqpmilzFqFt1d7Rfc+qjdXe0X3PqpmilzFqFt1d7Rfc+qjdXe0X3PqpmilzFqFt1d7Rfc+qjd3e0X3PqpmilzFqFt1d7Rfc+qjd3e0X3PqpmilzFqFt1d7Rfc+qjd3e0X3PqpmilzFqF7Vg5szNmIECBAAMTprqYHT0UxRRUNySlB//2Q=="/>
          <p:cNvSpPr>
            <a:spLocks noChangeAspect="1" noChangeArrowheads="1"/>
          </p:cNvSpPr>
          <p:nvPr/>
        </p:nvSpPr>
        <p:spPr bwMode="auto">
          <a:xfrm>
            <a:off x="0" y="-782638"/>
            <a:ext cx="2838450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2" y="163761"/>
            <a:ext cx="6293282" cy="3570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100" y="4038600"/>
            <a:ext cx="6414850" cy="2712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151" y="5105400"/>
            <a:ext cx="2686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What is moderate, heavy &amp; binge drinking?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1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9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  Chemical Dependency,  Substance Abuse, &amp;amp;  Addictive Disorders &amp;quot;&quot;/&gt;&lt;property id=&quot;20307&quot; value=&quot;258&quot;/&gt;&lt;/object&gt;&lt;object type=&quot;3&quot; unique_id=&quot;10006&quot;&gt;&lt;property id=&quot;20148&quot; value=&quot;5&quot;/&gt;&lt;property id=&quot;20300&quot; value=&quot;Slide 2 - &amp;quot;Terminology&amp;quot;&quot;/&gt;&lt;property id=&quot;20307&quot; value=&quot;260&quot;/&gt;&lt;/object&gt;&lt;object type=&quot;3&quot; unique_id=&quot;10009&quot;&gt;&lt;property id=&quot;20148&quot; value=&quot;5&quot;/&gt;&lt;property id=&quot;20300&quot; value=&quot;Slide 3 - &amp;quot;Neurobiology of Addiction&amp;quot;&quot;/&gt;&lt;property id=&quot;20307&quot; value=&quot;263&quot;/&gt;&lt;/object&gt;&lt;object type=&quot;3&quot; unique_id=&quot;10016&quot;&gt;&lt;property id=&quot;20148&quot; value=&quot;5&quot;/&gt;&lt;property id=&quot;20300&quot; value=&quot;Slide 5 - &amp;quot;Psychological Dynamics of Dependency &amp;quot;&quot;/&gt;&lt;property id=&quot;20307&quot; value=&quot;270&quot;/&gt;&lt;/object&gt;&lt;object type=&quot;3&quot; unique_id=&quot;10018&quot;&gt;&lt;property id=&quot;20148&quot; value=&quot;5&quot;/&gt;&lt;property id=&quot;20300&quot; value=&quot;Slide 9 - &amp;quot;Alcohol&amp;quot;&quot;/&gt;&lt;property id=&quot;20307&quot; value=&quot;304&quot;/&gt;&lt;/object&gt;&lt;object type=&quot;3&quot; unique_id=&quot;10019&quot;&gt;&lt;property id=&quot;20148&quot; value=&quot;5&quot;/&gt;&lt;property id=&quot;20300&quot; value=&quot;Slide 8 - &amp;quot;CNS Depressant: Alcohol&amp;quot;&quot;/&gt;&lt;property id=&quot;20307&quot; value=&quot;272&quot;/&gt;&lt;/object&gt;&lt;object type=&quot;3&quot; unique_id=&quot;10021&quot;&gt;&lt;property id=&quot;20148&quot; value=&quot;5&quot;/&gt;&lt;property id=&quot;20300&quot; value=&quot;Slide 12 - &amp;quot;Alcohol Withdrawal&amp;quot;&quot;/&gt;&lt;property id=&quot;20307&quot; value=&quot;305&quot;/&gt;&lt;/object&gt;&lt;object type=&quot;3&quot; unique_id=&quot;10022&quot;&gt;&lt;property id=&quot;20148&quot; value=&quot;5&quot;/&gt;&lt;property id=&quot;20300&quot; value=&quot;Slide 10 - &amp;quot;Nursing Assessment &amp;amp;Interventions&amp;quot;&quot;/&gt;&lt;property id=&quot;20307&quot; value=&quot;277&quot;/&gt;&lt;/object&gt;&lt;object type=&quot;3&quot; unique_id=&quot;10023&quot;&gt;&lt;property id=&quot;20148&quot; value=&quot;5&quot;/&gt;&lt;property id=&quot;20300&quot; value=&quot;Slide 13 - &amp;quot;Follow-up Treatment&amp;quot;&quot;/&gt;&lt;property id=&quot;20307&quot; value=&quot;278&quot;/&gt;&lt;/object&gt;&lt;object type=&quot;3&quot; unique_id=&quot;10026&quot;&gt;&lt;property id=&quot;20148&quot; value=&quot;5&quot;/&gt;&lt;property id=&quot;20300&quot; value=&quot;Slide 15 - &amp;quot;Biochemistry &amp;amp; Action &amp;quot;&quot;/&gt;&lt;property id=&quot;20307&quot; value=&quot;281&quot;/&gt;&lt;/object&gt;&lt;object type=&quot;3&quot; unique_id=&quot;10027&quot;&gt;&lt;property id=&quot;20148&quot; value=&quot;5&quot;/&gt;&lt;property id=&quot;20300&quot; value=&quot;Slide 16 - &amp;quot;Withdrawal from Sedative-Hypnotics&amp;quot;&quot;/&gt;&lt;property id=&quot;20307&quot; value=&quot;282&quot;/&gt;&lt;/object&gt;&lt;object type=&quot;3&quot; unique_id=&quot;10029&quot;&gt;&lt;property id=&quot;20148&quot; value=&quot;5&quot;/&gt;&lt;property id=&quot;20300&quot; value=&quot;Slide 23 - &amp;quot;CNS Stimulants:&amp;quot;&quot;/&gt;&lt;property id=&quot;20307&quot; value=&quot;284&quot;/&gt;&lt;/object&gt;&lt;object type=&quot;3&quot; unique_id=&quot;10030&quot;&gt;&lt;property id=&quot;20148&quot; value=&quot;5&quot;/&gt;&lt;property id=&quot;20300&quot; value=&quot;Slide 24 - &amp;quot;Routes of Administration&amp;quot;&quot;/&gt;&lt;property id=&quot;20307&quot; value=&quot;285&quot;/&gt;&lt;/object&gt;&lt;object type=&quot;3&quot; unique_id=&quot;10031&quot;&gt;&lt;property id=&quot;20148&quot; value=&quot;5&quot;/&gt;&lt;property id=&quot;20300&quot; value=&quot;Slide 25 - &amp;quot;Biochemistry &amp;amp; Effects&amp;quot;&quot;/&gt;&lt;property id=&quot;20307&quot; value=&quot;286&quot;/&gt;&lt;/object&gt;&lt;object type=&quot;3&quot; unique_id=&quot;10033&quot;&gt;&lt;property id=&quot;20148&quot; value=&quot;5&quot;/&gt;&lt;property id=&quot;20300&quot; value=&quot;Slide 28 - &amp;quot;Withdrawal &amp;amp; Treatment&amp;quot;&quot;/&gt;&lt;property id=&quot;20307&quot; value=&quot;288&quot;/&gt;&lt;/object&gt;&lt;object type=&quot;3&quot; unique_id=&quot;10039&quot;&gt;&lt;property id=&quot;20148&quot; value=&quot;5&quot;/&gt;&lt;property id=&quot;20300&quot; value=&quot;Slide 30 - &amp;quot;Biochemistry &amp;amp; Route&amp;quot;&quot;/&gt;&lt;property id=&quot;20307&quot; value=&quot;294&quot;/&gt;&lt;/object&gt;&lt;object type=&quot;3&quot; unique_id=&quot;10040&quot;&gt;&lt;property id=&quot;20148&quot; value=&quot;5&quot;/&gt;&lt;property id=&quot;20300&quot; value=&quot;Slide 33 - &amp;quot;Treatment&amp;quot;&quot;/&gt;&lt;property id=&quot;20307&quot; value=&quot;295&quot;/&gt;&lt;/object&gt;&lt;object type=&quot;3&quot; unique_id=&quot;10041&quot;&gt;&lt;property id=&quot;20148&quot; value=&quot;5&quot;/&gt;&lt;property id=&quot;20300&quot; value=&quot;Slide 37 - &amp;quot;Cannabis&amp;quot;&quot;/&gt;&lt;property id=&quot;20307&quot; value=&quot;296&quot;/&gt;&lt;/object&gt;&lt;object type=&quot;3&quot; unique_id=&quot;10042&quot;&gt;&lt;property id=&quot;20148&quot; value=&quot;5&quot;/&gt;&lt;property id=&quot;20300&quot; value=&quot;Slide 38 - &amp;quot;Biochemistry &amp;amp; Effects&amp;quot;&quot;/&gt;&lt;property id=&quot;20307&quot; value=&quot;297&quot;/&gt;&lt;/object&gt;&lt;object type=&quot;3&quot; unique_id=&quot;10044&quot;&gt;&lt;property id=&quot;20148&quot; value=&quot;5&quot;/&gt;&lt;property id=&quot;20300&quot; value=&quot;Slide 39 - &amp;quot;Withdrawal and Treatment&amp;quot;&quot;/&gt;&lt;property id=&quot;20307&quot; value=&quot;299&quot;/&gt;&lt;/object&gt;&lt;object type=&quot;3&quot; unique_id=&quot;10045&quot;&gt;&lt;property id=&quot;20148&quot; value=&quot;5&quot;/&gt;&lt;property id=&quot;20300&quot; value=&quot;Slide 41 - &amp;quot;Inhalants: Solvents, Glues, Aerosols&amp;quot;&quot;/&gt;&lt;property id=&quot;20307&quot; value=&quot;300&quot;/&gt;&lt;/object&gt;&lt;object type=&quot;3&quot; unique_id=&quot;12916&quot;&gt;&lt;property id=&quot;20148&quot; value=&quot;5&quot;/&gt;&lt;property id=&quot;20300&quot; value=&quot;Slide 11 - &amp;quot;Long Term Effects of ETOH!!!&amp;quot;&quot;/&gt;&lt;property id=&quot;20307&quot; value=&quot;306&quot;/&gt;&lt;/object&gt;&lt;object type=&quot;3&quot; unique_id=&quot;13482&quot;&gt;&lt;property id=&quot;20148&quot; value=&quot;5&quot;/&gt;&lt;property id=&quot;20300&quot; value=&quot;Slide 7 - &amp;quot;Alcohol&amp;quot;&quot;/&gt;&lt;property id=&quot;20307&quot; value=&quot;312&quot;/&gt;&lt;/object&gt;&lt;object type=&quot;3&quot; unique_id=&quot;13483&quot;&gt;&lt;property id=&quot;20148&quot; value=&quot;5&quot;/&gt;&lt;property id=&quot;20300&quot; value=&quot;Slide 14 - &amp;quot;Sedative-Hypnotics&amp;quot;&quot;/&gt;&lt;property id=&quot;20307&quot; value=&quot;313&quot;/&gt;&lt;/object&gt;&lt;object type=&quot;3&quot; unique_id=&quot;13484&quot;&gt;&lt;property id=&quot;20148&quot; value=&quot;5&quot;/&gt;&lt;property id=&quot;20300&quot; value=&quot;Slide 22 - &amp;quot;Cocaine &amp;amp; Amphetamines&amp;quot;&quot;/&gt;&lt;property id=&quot;20307&quot; value=&quot;314&quot;/&gt;&lt;/object&gt;&lt;object type=&quot;3&quot; unique_id=&quot;13485&quot;&gt;&lt;property id=&quot;20148&quot; value=&quot;5&quot;/&gt;&lt;property id=&quot;20300&quot; value=&quot;Slide 17 - &amp;quot;Opiates&amp;quot;&quot;/&gt;&lt;property id=&quot;20307&quot; value=&quot;316&quot;/&gt;&lt;/object&gt;&lt;object type=&quot;3&quot; unique_id=&quot;13486&quot;&gt;&lt;property id=&quot;20148&quot; value=&quot;5&quot;/&gt;&lt;property id=&quot;20300&quot; value=&quot;Slide 29 - &amp;quot;Hallucinogens&amp;quot;&quot;/&gt;&lt;property id=&quot;20307&quot; value=&quot;317&quot;/&gt;&lt;/object&gt;&lt;object type=&quot;3&quot; unique_id=&quot;13487&quot;&gt;&lt;property id=&quot;20148&quot; value=&quot;5&quot;/&gt;&lt;property id=&quot;20300&quot; value=&quot;Slide 36 - &amp;quot;Cannabis&amp;quot;&quot;/&gt;&lt;property id=&quot;20307&quot; value=&quot;318&quot;/&gt;&lt;/object&gt;&lt;object type=&quot;3&quot; unique_id=&quot;13488&quot;&gt;&lt;property id=&quot;20148&quot; value=&quot;5&quot;/&gt;&lt;property id=&quot;20300&quot; value=&quot;Slide 40 - &amp;quot;Inhalants&amp;quot;&quot;/&gt;&lt;property id=&quot;20307&quot; value=&quot;319&quot;/&gt;&lt;/object&gt;&lt;object type=&quot;3&quot; unique_id=&quot;15335&quot;&gt;&lt;property id=&quot;20148&quot; value=&quot;5&quot;/&gt;&lt;property id=&quot;20300&quot; value=&quot;Slide 26 - &amp;quot;Long Term Effects of Cocaine!!!&amp;quot;&quot;/&gt;&lt;property id=&quot;20307&quot; value=&quot;322&quot;/&gt;&lt;/object&gt;&lt;object type=&quot;3&quot; unique_id=&quot;15501&quot;&gt;&lt;property id=&quot;20148&quot; value=&quot;5&quot;/&gt;&lt;property id=&quot;20300&quot; value=&quot;Slide 27&quot;/&gt;&lt;property id=&quot;20307&quot; value=&quot;323&quot;/&gt;&lt;/object&gt;&lt;object type=&quot;3&quot; unique_id=&quot;15950&quot;&gt;&lt;property id=&quot;20148&quot; value=&quot;5&quot;/&gt;&lt;property id=&quot;20300&quot; value=&quot;Slide 18 - &amp;quot;Opiates:&amp;quot;&quot;/&gt;&lt;property id=&quot;20307&quot; value=&quot;324&quot;/&gt;&lt;/object&gt;&lt;object type=&quot;3&quot; unique_id=&quot;15951&quot;&gt;&lt;property id=&quot;20148&quot; value=&quot;5&quot;/&gt;&lt;property id=&quot;20300&quot; value=&quot;Slide 19 - &amp;quot;Biochemistry and Action&amp;quot;&quot;/&gt;&lt;property id=&quot;20307&quot; value=&quot;325&quot;/&gt;&lt;/object&gt;&lt;object type=&quot;3&quot; unique_id=&quot;15952&quot;&gt;&lt;property id=&quot;20148&quot; value=&quot;5&quot;/&gt;&lt;property id=&quot;20300&quot; value=&quot;Slide 20 - &amp;quot;Related Medical Problems &amp;amp; Withdrawal&amp;quot;&quot;/&gt;&lt;property id=&quot;20307&quot; value=&quot;326&quot;/&gt;&lt;/object&gt;&lt;object type=&quot;3&quot; unique_id=&quot;15954&quot;&gt;&lt;property id=&quot;20148&quot; value=&quot;5&quot;/&gt;&lt;property id=&quot;20300&quot; value=&quot;Slide 21 - &amp;quot;Treatment for Opioid Abuse&amp;quot;&quot;/&gt;&lt;property id=&quot;20307&quot; value=&quot;328&quot;/&gt;&lt;/object&gt;&lt;object type=&quot;3&quot; unique_id=&quot;17584&quot;&gt;&lt;property id=&quot;20148&quot; value=&quot;5&quot;/&gt;&lt;property id=&quot;20300&quot; value=&quot;Slide 31&quot;/&gt;&lt;property id=&quot;20307&quot; value=&quot;329&quot;/&gt;&lt;/object&gt;&lt;object type=&quot;3&quot; unique_id=&quot;19010&quot;&gt;&lt;property id=&quot;20148&quot; value=&quot;5&quot;/&gt;&lt;property id=&quot;20300&quot; value=&quot;Slide 32&quot;/&gt;&lt;property id=&quot;20307&quot; value=&quot;330&quot;/&gt;&lt;/object&gt;&lt;object type=&quot;3&quot; unique_id=&quot;21385&quot;&gt;&lt;property id=&quot;20148&quot; value=&quot;5&quot;/&gt;&lt;property id=&quot;20300&quot; value=&quot;Slide 4&quot;/&gt;&lt;property id=&quot;20307&quot; value=&quot;333&quot;/&gt;&lt;/object&gt;&lt;object type=&quot;3&quot; unique_id=&quot;22787&quot;&gt;&lt;property id=&quot;20148&quot; value=&quot;5&quot;/&gt;&lt;property id=&quot;20300&quot; value=&quot;Slide 42&quot;/&gt;&lt;property id=&quot;20307&quot; value=&quot;334&quot;/&gt;&lt;/object&gt;&lt;object type=&quot;3&quot; unique_id=&quot;25560&quot;&gt;&lt;property id=&quot;20148&quot; value=&quot;5&quot;/&gt;&lt;property id=&quot;20300&quot; value=&quot;Slide 43 - &amp;quot;Tobacco&amp;quot;&quot;/&gt;&lt;property id=&quot;20307&quot; value=&quot;339&quot;/&gt;&lt;/object&gt;&lt;object type=&quot;3&quot; unique_id=&quot;25561&quot;&gt;&lt;property id=&quot;20148&quot; value=&quot;5&quot;/&gt;&lt;property id=&quot;20300&quot; value=&quot;Slide 45&quot;/&gt;&lt;property id=&quot;20307&quot; value=&quot;338&quot;/&gt;&lt;/object&gt;&lt;object type=&quot;3&quot; unique_id=&quot;25562&quot;&gt;&lt;property id=&quot;20148&quot; value=&quot;5&quot;/&gt;&lt;property id=&quot;20300&quot; value=&quot;Slide 44 - &amp;quot;Biochemistry &amp;amp; Effects&amp;quot;&quot;/&gt;&lt;property id=&quot;20307&quot; value=&quot;336&quot;/&gt;&lt;/object&gt;&lt;object type=&quot;3&quot; unique_id=&quot;25563&quot;&gt;&lt;property id=&quot;20148&quot; value=&quot;5&quot;/&gt;&lt;property id=&quot;20300&quot; value=&quot;Slide 47 - &amp;quot;Medications&amp;quot;&quot;/&gt;&lt;property id=&quot;20307&quot; value=&quot;337&quot;/&gt;&lt;/object&gt;&lt;object type=&quot;3&quot; unique_id=&quot;26358&quot;&gt;&lt;property id=&quot;20148&quot; value=&quot;5&quot;/&gt;&lt;property id=&quot;20300&quot; value=&quot;Slide 6 - &amp;quot;General Nursing Interventions&amp;quot;&quot;/&gt;&lt;property id=&quot;20307&quot; value=&quot;342&quot;/&gt;&lt;/object&gt;&lt;object type=&quot;3&quot; unique_id=&quot;26359&quot;&gt;&lt;property id=&quot;20148&quot; value=&quot;5&quot;/&gt;&lt;property id=&quot;20300&quot; value=&quot;Slide 46 - &amp;quot;Nursing Interventions&amp;quot;&quot;/&gt;&lt;property id=&quot;20307&quot; value=&quot;340&quot;/&gt;&lt;/object&gt;&lt;object type=&quot;3&quot; unique_id=&quot;26360&quot;&gt;&lt;property id=&quot;20148&quot; value=&quot;5&quot;/&gt;&lt;property id=&quot;20300&quot; value=&quot;Slide 50&quot;/&gt;&lt;property id=&quot;20307&quot; value=&quot;341&quot;/&gt;&lt;/object&gt;&lt;object type=&quot;3&quot; unique_id=&quot;26361&quot;&gt;&lt;property id=&quot;20148&quot; value=&quot;5&quot;/&gt;&lt;property id=&quot;20300&quot; value=&quot;Slide 34 - &amp;quot;Lets Review!!!!&amp;quot;&quot;/&gt;&lt;property id=&quot;20307&quot; value=&quot;343&quot;/&gt;&lt;/object&gt;&lt;object type=&quot;3&quot; unique_id=&quot;26362&quot;&gt;&lt;property id=&quot;20148&quot; value=&quot;5&quot;/&gt;&lt;property id=&quot;20300&quot; value=&quot;Slide 35 - &amp;quot;Lets Review!!!&amp;quot;&quot;/&gt;&lt;property id=&quot;20307&quot; value=&quot;344&quot;/&gt;&lt;/object&gt;&lt;object type=&quot;3&quot; unique_id=&quot;26363&quot;&gt;&lt;property id=&quot;20148&quot; value=&quot;5&quot;/&gt;&lt;property id=&quot;20300&quot; value=&quot;Slide 48 - &amp;quot;Lets Review!!!&amp;quot;&quot;/&gt;&lt;property id=&quot;20307&quot; value=&quot;345&quot;/&gt;&lt;/object&gt;&lt;object type=&quot;3&quot; unique_id=&quot;26364&quot;&gt;&lt;property id=&quot;20148&quot; value=&quot;5&quot;/&gt;&lt;property id=&quot;20300&quot; value=&quot;Slide 49 - &amp;quot;Lets Review!!!&amp;quot;&quot;/&gt;&lt;property id=&quot;20307&quot; value=&quot;34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Contemporary blue desig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0B57212-D278-4F09-9602-9B26806117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Contemporary blue design template</Template>
  <TotalTime>0</TotalTime>
  <Words>1113</Words>
  <Application>Microsoft Office PowerPoint</Application>
  <PresentationFormat>On-screen Show (4:3)</PresentationFormat>
  <Paragraphs>397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MS PGothic</vt:lpstr>
      <vt:lpstr>Arial</vt:lpstr>
      <vt:lpstr>Calibri</vt:lpstr>
      <vt:lpstr>Corbel</vt:lpstr>
      <vt:lpstr>Monotype Sorts</vt:lpstr>
      <vt:lpstr>Symbol</vt:lpstr>
      <vt:lpstr>Times</vt:lpstr>
      <vt:lpstr>Contemporary blue design template</vt:lpstr>
      <vt:lpstr>  Chemical Dependency,  Substance Abuse, &amp;  Addictive Disorders </vt:lpstr>
      <vt:lpstr>Terminology</vt:lpstr>
      <vt:lpstr>Neurobiology of Addiction</vt:lpstr>
      <vt:lpstr>PowerPoint Presentation</vt:lpstr>
      <vt:lpstr>Psychological Dynamics of Dependency </vt:lpstr>
      <vt:lpstr>General Nursing Interventions</vt:lpstr>
      <vt:lpstr>Alcohol</vt:lpstr>
      <vt:lpstr>CNS Depressant: Alcohol</vt:lpstr>
      <vt:lpstr>Alcohol</vt:lpstr>
      <vt:lpstr>Nursing Assessment &amp;Interventions</vt:lpstr>
      <vt:lpstr>Long Term Effects of ETOH!!!</vt:lpstr>
      <vt:lpstr>Alcohol Withdrawal</vt:lpstr>
      <vt:lpstr>Follow-up Treatment</vt:lpstr>
      <vt:lpstr>Sedative-Hypnotics</vt:lpstr>
      <vt:lpstr>Biochemistry &amp; Action </vt:lpstr>
      <vt:lpstr>Withdrawal from Sedative-Hypnotics</vt:lpstr>
      <vt:lpstr>Opiates</vt:lpstr>
      <vt:lpstr>Opiates:</vt:lpstr>
      <vt:lpstr>Biochemistry and Action</vt:lpstr>
      <vt:lpstr>Related Medical Problems &amp; Withdrawal</vt:lpstr>
      <vt:lpstr>Treatment for Opioid Abuse</vt:lpstr>
      <vt:lpstr>Cocaine &amp; Amphetamines</vt:lpstr>
      <vt:lpstr>CNS Stimulants:</vt:lpstr>
      <vt:lpstr>Routes of Administration</vt:lpstr>
      <vt:lpstr>Biochemistry &amp; Effects</vt:lpstr>
      <vt:lpstr>Long Term Effects of Cocaine!!!</vt:lpstr>
      <vt:lpstr>PowerPoint Presentation</vt:lpstr>
      <vt:lpstr>Withdrawal &amp; Treatment</vt:lpstr>
      <vt:lpstr>Hallucinogens</vt:lpstr>
      <vt:lpstr>Biochemistry &amp; Route</vt:lpstr>
      <vt:lpstr>PowerPoint Presentation</vt:lpstr>
      <vt:lpstr>PowerPoint Presentation</vt:lpstr>
      <vt:lpstr>Treatment</vt:lpstr>
      <vt:lpstr>Cannabis</vt:lpstr>
      <vt:lpstr>Cannabis</vt:lpstr>
      <vt:lpstr>Biochemistry &amp; Effects</vt:lpstr>
      <vt:lpstr>Withdrawal and Treatment</vt:lpstr>
      <vt:lpstr>Inhalants</vt:lpstr>
      <vt:lpstr>Inhalants: Solvents, Glues, Aerosols</vt:lpstr>
      <vt:lpstr>PowerPoint Presentation</vt:lpstr>
      <vt:lpstr>Tobacco</vt:lpstr>
      <vt:lpstr>Biochemistry &amp; Effects</vt:lpstr>
      <vt:lpstr>PowerPoint Presentation</vt:lpstr>
      <vt:lpstr>Nursing Interventions</vt:lpstr>
      <vt:lpstr>Medications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2013-08-08T14:41:01Z</dcterms:created>
  <dcterms:modified xsi:type="dcterms:W3CDTF">2015-06-05T16:59:26Z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