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</p:sldMasterIdLst>
  <p:notesMasterIdLst>
    <p:notesMasterId r:id="rId21"/>
  </p:notesMasterIdLst>
  <p:sldIdLst>
    <p:sldId id="256" r:id="rId2"/>
    <p:sldId id="257" r:id="rId3"/>
    <p:sldId id="283" r:id="rId4"/>
    <p:sldId id="282" r:id="rId5"/>
    <p:sldId id="269" r:id="rId6"/>
    <p:sldId id="268" r:id="rId7"/>
    <p:sldId id="264" r:id="rId8"/>
    <p:sldId id="272" r:id="rId9"/>
    <p:sldId id="277" r:id="rId10"/>
    <p:sldId id="273" r:id="rId11"/>
    <p:sldId id="291" r:id="rId12"/>
    <p:sldId id="293" r:id="rId13"/>
    <p:sldId id="292" r:id="rId14"/>
    <p:sldId id="284" r:id="rId15"/>
    <p:sldId id="286" r:id="rId16"/>
    <p:sldId id="288" r:id="rId17"/>
    <p:sldId id="289" r:id="rId18"/>
    <p:sldId id="290" r:id="rId19"/>
    <p:sldId id="267" r:id="rId20"/>
  </p:sldIdLst>
  <p:sldSz cx="9144000" cy="6858000" type="screen4x3"/>
  <p:notesSz cx="6858000" cy="92964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250" autoAdjust="0"/>
  </p:normalViewPr>
  <p:slideViewPr>
    <p:cSldViewPr>
      <p:cViewPr varScale="1">
        <p:scale>
          <a:sx n="61" d="100"/>
          <a:sy n="61" d="100"/>
        </p:scale>
        <p:origin x="143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B3E892-36C5-49D0-B7FC-A41A59AE2A7E}" type="datetimeFigureOut">
              <a:rPr lang="en-US" smtClean="0"/>
              <a:pPr/>
              <a:t>6/9/2015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C2FCD-9079-4812-A2B3-D243C664F4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554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6367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4848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3801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9333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4217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5070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7200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9440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8280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5993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462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581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015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034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7926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8466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1910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732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C2FCD-9079-4812-A2B3-D243C664F45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227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3377DAD6-9E96-4D33-87AB-460B535D4F35}" type="datetimeFigureOut">
              <a:rPr lang="en-US" smtClean="0"/>
              <a:pPr/>
              <a:t>6/9/2015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90D17FEB-4EF7-4EB9-93BB-F964958ED0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7DAD6-9E96-4D33-87AB-460B535D4F35}" type="datetimeFigureOut">
              <a:rPr lang="en-US" smtClean="0"/>
              <a:pPr/>
              <a:t>6/9/2015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7FEB-4EF7-4EB9-93BB-F964958ED0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7DAD6-9E96-4D33-87AB-460B535D4F35}" type="datetimeFigureOut">
              <a:rPr lang="en-US" smtClean="0"/>
              <a:pPr/>
              <a:t>6/9/2015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7FEB-4EF7-4EB9-93BB-F964958ED0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7DAD6-9E96-4D33-87AB-460B535D4F35}" type="datetimeFigureOut">
              <a:rPr lang="en-US" smtClean="0"/>
              <a:pPr/>
              <a:t>6/9/2015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7FEB-4EF7-4EB9-93BB-F964958ED0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3377DAD6-9E96-4D33-87AB-460B535D4F35}" type="datetimeFigureOut">
              <a:rPr lang="en-US" smtClean="0"/>
              <a:pPr/>
              <a:t>6/9/2015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90D17FEB-4EF7-4EB9-93BB-F964958ED0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7DAD6-9E96-4D33-87AB-460B535D4F35}" type="datetimeFigureOut">
              <a:rPr lang="en-US" smtClean="0"/>
              <a:pPr/>
              <a:t>6/9/2015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7FEB-4EF7-4EB9-93BB-F964958ED0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7DAD6-9E96-4D33-87AB-460B535D4F35}" type="datetimeFigureOut">
              <a:rPr lang="en-US" smtClean="0"/>
              <a:pPr/>
              <a:t>6/9/2015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7FEB-4EF7-4EB9-93BB-F964958ED0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7DAD6-9E96-4D33-87AB-460B535D4F35}" type="datetimeFigureOut">
              <a:rPr lang="en-US" smtClean="0"/>
              <a:pPr/>
              <a:t>6/9/2015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7FEB-4EF7-4EB9-93BB-F964958ED0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7DAD6-9E96-4D33-87AB-460B535D4F35}" type="datetimeFigureOut">
              <a:rPr lang="en-US" smtClean="0"/>
              <a:pPr/>
              <a:t>6/9/2015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7FEB-4EF7-4EB9-93BB-F964958ED0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7DAD6-9E96-4D33-87AB-460B535D4F35}" type="datetimeFigureOut">
              <a:rPr lang="en-US" smtClean="0"/>
              <a:pPr/>
              <a:t>6/9/2015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7FEB-4EF7-4EB9-93BB-F964958ED0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7DAD6-9E96-4D33-87AB-460B535D4F35}" type="datetimeFigureOut">
              <a:rPr lang="en-US" smtClean="0"/>
              <a:pPr/>
              <a:t>6/9/2015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7FEB-4EF7-4EB9-93BB-F964958ED0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377DAD6-9E96-4D33-87AB-460B535D4F35}" type="datetimeFigureOut">
              <a:rPr lang="en-US" smtClean="0"/>
              <a:pPr/>
              <a:t>6/9/2015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0D17FEB-4EF7-4EB9-93BB-F964958ED0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wzUfKTEPnpA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0tITzDjPf4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esNkWBy0dOk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OhUmeRBjyGU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44DCWslbsN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Anxiety and Anxiety Disorders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5791200"/>
            <a:ext cx="7848600" cy="457200"/>
          </a:xfrm>
        </p:spPr>
        <p:txBody>
          <a:bodyPr>
            <a:normAutofit/>
          </a:bodyPr>
          <a:lstStyle/>
          <a:p>
            <a:r>
              <a:rPr lang="en-US" smtClean="0"/>
              <a:t>Michele </a:t>
            </a:r>
            <a:r>
              <a:rPr lang="en-US" dirty="0" smtClean="0"/>
              <a:t>O’Donnell RN MSN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Traumatic Stress Disorder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71600"/>
            <a:ext cx="8229600" cy="478536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  <a:spcAft>
                <a:spcPct val="20000"/>
              </a:spcAft>
            </a:pPr>
            <a:r>
              <a:rPr lang="en-US" dirty="0" smtClean="0"/>
              <a:t>Re experiencing highly traumatic event, cause is REAL</a:t>
            </a:r>
          </a:p>
          <a:p>
            <a:pPr>
              <a:lnSpc>
                <a:spcPct val="80000"/>
              </a:lnSpc>
              <a:spcAft>
                <a:spcPct val="20000"/>
              </a:spcAft>
            </a:pPr>
            <a:endParaRPr lang="en-US" dirty="0" smtClean="0"/>
          </a:p>
          <a:p>
            <a:pPr>
              <a:lnSpc>
                <a:spcPct val="80000"/>
              </a:lnSpc>
              <a:spcAft>
                <a:spcPct val="20000"/>
              </a:spcAft>
            </a:pPr>
            <a:r>
              <a:rPr lang="en-US" dirty="0" smtClean="0"/>
              <a:t>Flashbacks</a:t>
            </a:r>
          </a:p>
          <a:p>
            <a:pPr>
              <a:lnSpc>
                <a:spcPct val="80000"/>
              </a:lnSpc>
              <a:spcAft>
                <a:spcPct val="20000"/>
              </a:spcAft>
            </a:pPr>
            <a:r>
              <a:rPr lang="en-US" dirty="0" smtClean="0"/>
              <a:t>Avoidance of stimuli/ Isolation</a:t>
            </a:r>
          </a:p>
          <a:p>
            <a:pPr>
              <a:lnSpc>
                <a:spcPct val="80000"/>
              </a:lnSpc>
              <a:spcAft>
                <a:spcPct val="20000"/>
              </a:spcAft>
            </a:pPr>
            <a:r>
              <a:rPr lang="en-US" dirty="0" smtClean="0"/>
              <a:t>Numbing of responses</a:t>
            </a:r>
          </a:p>
          <a:p>
            <a:pPr>
              <a:lnSpc>
                <a:spcPct val="80000"/>
              </a:lnSpc>
              <a:spcAft>
                <a:spcPct val="20000"/>
              </a:spcAft>
            </a:pPr>
            <a:r>
              <a:rPr lang="en-US" dirty="0" smtClean="0"/>
              <a:t>Increased arousal ( difficult sleep, concentrating, startles, 	irritable)</a:t>
            </a:r>
          </a:p>
          <a:p>
            <a:pPr>
              <a:lnSpc>
                <a:spcPct val="80000"/>
              </a:lnSpc>
              <a:spcAft>
                <a:spcPct val="20000"/>
              </a:spcAft>
            </a:pPr>
            <a:r>
              <a:rPr lang="en-US" dirty="0" smtClean="0"/>
              <a:t>Treatment</a:t>
            </a:r>
          </a:p>
          <a:p>
            <a:pPr lvl="1">
              <a:lnSpc>
                <a:spcPct val="80000"/>
              </a:lnSpc>
              <a:spcAft>
                <a:spcPct val="20000"/>
              </a:spcAft>
            </a:pPr>
            <a:r>
              <a:rPr lang="en-US" dirty="0" smtClean="0"/>
              <a:t>Same as other anxiety disorders except</a:t>
            </a:r>
          </a:p>
          <a:p>
            <a:pPr lvl="2">
              <a:lnSpc>
                <a:spcPct val="80000"/>
              </a:lnSpc>
              <a:spcAft>
                <a:spcPct val="20000"/>
              </a:spcAft>
            </a:pPr>
            <a:r>
              <a:rPr lang="en-US" dirty="0" smtClean="0"/>
              <a:t>Resiliency training for high risk like Public service police/fire/medical/military</a:t>
            </a:r>
          </a:p>
          <a:p>
            <a:pPr lvl="2">
              <a:lnSpc>
                <a:spcPct val="80000"/>
              </a:lnSpc>
              <a:spcAft>
                <a:spcPct val="20000"/>
              </a:spcAft>
            </a:pPr>
            <a:r>
              <a:rPr lang="en-US" dirty="0" smtClean="0"/>
              <a:t>Debriefing interventions if trauma known</a:t>
            </a:r>
          </a:p>
          <a:p>
            <a:pPr lvl="2">
              <a:lnSpc>
                <a:spcPct val="80000"/>
              </a:lnSpc>
              <a:spcAft>
                <a:spcPct val="20000"/>
              </a:spcAft>
            </a:pPr>
            <a:r>
              <a:rPr lang="en-US" dirty="0" smtClean="0"/>
              <a:t>Trauma focused psychotherapy</a:t>
            </a:r>
          </a:p>
          <a:p>
            <a:pPr lvl="2">
              <a:lnSpc>
                <a:spcPct val="80000"/>
              </a:lnSpc>
              <a:spcAft>
                <a:spcPct val="20000"/>
              </a:spcAft>
            </a:pPr>
            <a:r>
              <a:rPr lang="en-US" dirty="0" smtClean="0"/>
              <a:t>More likely to have antipsychotics and beta blockers in regimen</a:t>
            </a:r>
          </a:p>
          <a:p>
            <a:pPr marL="0" indent="0">
              <a:lnSpc>
                <a:spcPct val="80000"/>
              </a:lnSpc>
              <a:spcAft>
                <a:spcPct val="20000"/>
              </a:spcAft>
              <a:buNone/>
            </a:pPr>
            <a:r>
              <a:rPr lang="en-US" dirty="0"/>
              <a:t>	</a:t>
            </a:r>
            <a:endParaRPr lang="en-US" dirty="0" smtClean="0"/>
          </a:p>
          <a:p>
            <a:pPr marL="0" indent="0">
              <a:lnSpc>
                <a:spcPct val="80000"/>
              </a:lnSpc>
              <a:spcAft>
                <a:spcPct val="20000"/>
              </a:spcAft>
              <a:buNone/>
            </a:pPr>
            <a:r>
              <a:rPr lang="en-US" dirty="0"/>
              <a:t>	</a:t>
            </a:r>
            <a:endParaRPr lang="en-US" dirty="0" smtClean="0"/>
          </a:p>
          <a:p>
            <a:pPr marL="0" indent="0">
              <a:lnSpc>
                <a:spcPct val="80000"/>
              </a:lnSpc>
              <a:spcAft>
                <a:spcPct val="20000"/>
              </a:spcAft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 descr="C:\Users\Caroline\AppData\Local\Microsoft\Windows\Temporary Internet Files\Content.IE5\2TNKI2V2\MM900336366[2]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6200" y="5317775"/>
            <a:ext cx="828675" cy="8286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Dissociative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8229600" cy="486156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Unintentional</a:t>
            </a:r>
            <a:r>
              <a:rPr lang="en-US" dirty="0" smtClean="0"/>
              <a:t> maladaptive anxiety coping strategy to withdraw or disassociate</a:t>
            </a:r>
          </a:p>
          <a:p>
            <a:r>
              <a:rPr lang="en-US" dirty="0" smtClean="0"/>
              <a:t>Disruption of consciousness, memory, identity, or perception of environment</a:t>
            </a:r>
          </a:p>
          <a:p>
            <a:endParaRPr lang="en-US" dirty="0" smtClean="0"/>
          </a:p>
          <a:p>
            <a:r>
              <a:rPr lang="en-US" dirty="0" smtClean="0"/>
              <a:t>Depersonalization Disorder</a:t>
            </a:r>
          </a:p>
          <a:p>
            <a:pPr lvl="1"/>
            <a:r>
              <a:rPr lang="en-US" dirty="0" smtClean="0"/>
              <a:t>Sense of one’s own reality is temporarily lost</a:t>
            </a:r>
          </a:p>
          <a:p>
            <a:r>
              <a:rPr lang="en-US" dirty="0" smtClean="0"/>
              <a:t>Dissociative Amnesia</a:t>
            </a:r>
          </a:p>
          <a:p>
            <a:pPr lvl="1"/>
            <a:r>
              <a:rPr lang="en-US" dirty="0" smtClean="0"/>
              <a:t>Inability to recall important information</a:t>
            </a:r>
          </a:p>
          <a:p>
            <a:r>
              <a:rPr lang="en-US" dirty="0" smtClean="0"/>
              <a:t>Dissociative Fugue</a:t>
            </a:r>
          </a:p>
          <a:p>
            <a:pPr lvl="1"/>
            <a:r>
              <a:rPr lang="en-US" dirty="0" smtClean="0"/>
              <a:t>Inability to recall identity and past events</a:t>
            </a:r>
          </a:p>
          <a:p>
            <a:r>
              <a:rPr lang="en-US" dirty="0" smtClean="0"/>
              <a:t>Dissociative Identity Disorder (multiple personalities)</a:t>
            </a:r>
          </a:p>
          <a:p>
            <a:pPr lvl="1"/>
            <a:r>
              <a:rPr lang="en-US" dirty="0" smtClean="0"/>
              <a:t>The presence of two or more personality states</a:t>
            </a:r>
            <a:endParaRPr lang="en-US" dirty="0"/>
          </a:p>
        </p:txBody>
      </p:sp>
      <p:pic>
        <p:nvPicPr>
          <p:cNvPr id="14338" name="Picture 2" descr="C:\Users\Caroline\AppData\Local\Microsoft\Windows\Temporary Internet Files\Content.IE5\E88RH6UG\MM900336366[2]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4191000"/>
            <a:ext cx="828675" cy="8286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DX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4600" y="1828800"/>
            <a:ext cx="6172200" cy="3505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Disturbed personal identity</a:t>
            </a:r>
          </a:p>
          <a:p>
            <a:r>
              <a:rPr lang="en-US" sz="2800" dirty="0" smtClean="0"/>
              <a:t>Ineffective coping, Anxiety</a:t>
            </a:r>
          </a:p>
          <a:p>
            <a:r>
              <a:rPr lang="en-US" sz="2800" dirty="0" smtClean="0"/>
              <a:t>Ineffective role performance</a:t>
            </a:r>
          </a:p>
          <a:p>
            <a:r>
              <a:rPr lang="en-US" sz="2800" dirty="0" smtClean="0"/>
              <a:t>Interrupted family processes</a:t>
            </a:r>
          </a:p>
          <a:p>
            <a:r>
              <a:rPr lang="en-US" sz="2800" dirty="0" smtClean="0"/>
              <a:t>Risk for self-directed violence</a:t>
            </a:r>
          </a:p>
          <a:p>
            <a:r>
              <a:rPr lang="en-US" sz="2800" dirty="0" smtClean="0"/>
              <a:t>Powerlessness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86" y="1600200"/>
            <a:ext cx="2285714" cy="2285714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Interventions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8229600" cy="440436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Connection, caring, management of anxiety, teach coping essential</a:t>
            </a:r>
          </a:p>
          <a:p>
            <a:r>
              <a:rPr lang="en-US" dirty="0" smtClean="0"/>
              <a:t>Thoughts of suicide are common, must assess</a:t>
            </a:r>
          </a:p>
          <a:p>
            <a:pPr lvl="1"/>
            <a:r>
              <a:rPr lang="en-US" b="1" dirty="0" smtClean="0"/>
              <a:t>Patient safety is again the number one priority!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 smtClean="0"/>
              <a:t>Phased Trauma Therapy will often involve family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 smtClean="0"/>
              <a:t>Provide support when exploring feelings, let patient progress on own, address needs of </a:t>
            </a:r>
            <a:r>
              <a:rPr lang="en-US" sz="2600" dirty="0" err="1" smtClean="0"/>
              <a:t>subpersonalities</a:t>
            </a:r>
            <a:endParaRPr lang="en-US" sz="2600" dirty="0" smtClean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 smtClean="0"/>
              <a:t>Concentrate on basic needs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600" dirty="0" smtClean="0"/>
              <a:t>Medications will often include some combination of, antidepressants, antianxiety, anticonvulsant and/or mood stabilizer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Somatization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77159"/>
            <a:ext cx="8229600" cy="5410200"/>
          </a:xfrm>
        </p:spPr>
        <p:txBody>
          <a:bodyPr>
            <a:normAutofit/>
          </a:bodyPr>
          <a:lstStyle/>
          <a:p>
            <a:r>
              <a:rPr lang="en-US" b="1" dirty="0" smtClean="0"/>
              <a:t>Unintentional</a:t>
            </a:r>
            <a:r>
              <a:rPr lang="en-US" dirty="0" smtClean="0"/>
              <a:t> maladaptive anxiety coping strategy of transforming anxiety into physical symptoms </a:t>
            </a:r>
          </a:p>
          <a:p>
            <a:r>
              <a:rPr lang="en-US" dirty="0" smtClean="0"/>
              <a:t>Physical symptoms not explained by tests, however, always rule out pathologic causes</a:t>
            </a:r>
          </a:p>
          <a:p>
            <a:r>
              <a:rPr lang="en-US" dirty="0" smtClean="0"/>
              <a:t>Types:</a:t>
            </a:r>
          </a:p>
          <a:p>
            <a:pPr lvl="1"/>
            <a:r>
              <a:rPr lang="en-US" dirty="0"/>
              <a:t>Hypochondriasis</a:t>
            </a:r>
          </a:p>
          <a:p>
            <a:pPr lvl="2"/>
            <a:r>
              <a:rPr lang="en-US" dirty="0"/>
              <a:t>Preoccupation with having a serious disease</a:t>
            </a:r>
          </a:p>
          <a:p>
            <a:pPr lvl="1"/>
            <a:r>
              <a:rPr lang="en-US" dirty="0"/>
              <a:t>Pain Disorders</a:t>
            </a:r>
          </a:p>
          <a:p>
            <a:pPr lvl="2"/>
            <a:r>
              <a:rPr lang="en-US" dirty="0"/>
              <a:t>Pain that causes distress and impaired functioning</a:t>
            </a:r>
          </a:p>
          <a:p>
            <a:pPr lvl="1"/>
            <a:r>
              <a:rPr lang="en-US" dirty="0"/>
              <a:t>Body Dysmorphic Disorder</a:t>
            </a:r>
          </a:p>
          <a:p>
            <a:pPr lvl="2"/>
            <a:r>
              <a:rPr lang="en-US" dirty="0"/>
              <a:t>Preoccupation with imagined defect in appearance</a:t>
            </a:r>
          </a:p>
          <a:p>
            <a:pPr lvl="1"/>
            <a:r>
              <a:rPr lang="en-US" dirty="0"/>
              <a:t>Conversion Disorder</a:t>
            </a:r>
          </a:p>
          <a:p>
            <a:pPr lvl="2"/>
            <a:r>
              <a:rPr lang="en-US" dirty="0"/>
              <a:t>Presence of unexplainable neurological symptoms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Diagnoses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191000" y="1600200"/>
            <a:ext cx="4495800" cy="4556760"/>
          </a:xfrm>
        </p:spPr>
        <p:txBody>
          <a:bodyPr>
            <a:normAutofit fontScale="92500"/>
          </a:bodyPr>
          <a:lstStyle/>
          <a:p>
            <a:r>
              <a:rPr lang="en-US" sz="2800" dirty="0" smtClean="0"/>
              <a:t>Ineffective coping</a:t>
            </a:r>
          </a:p>
          <a:p>
            <a:r>
              <a:rPr lang="en-US" sz="2800" dirty="0" smtClean="0"/>
              <a:t>Impaired social interaction</a:t>
            </a:r>
          </a:p>
          <a:p>
            <a:r>
              <a:rPr lang="en-US" sz="2800" dirty="0" smtClean="0"/>
              <a:t>Powerlessness</a:t>
            </a:r>
          </a:p>
          <a:p>
            <a:r>
              <a:rPr lang="en-US" sz="2800" dirty="0" smtClean="0"/>
              <a:t>Ineffective role performance</a:t>
            </a:r>
          </a:p>
          <a:p>
            <a:r>
              <a:rPr lang="en-US" sz="2800" dirty="0" smtClean="0"/>
              <a:t>Interrupted family processes</a:t>
            </a:r>
          </a:p>
          <a:p>
            <a:r>
              <a:rPr lang="en-US" sz="2800" dirty="0" smtClean="0"/>
              <a:t>Chronic low self-esteem,</a:t>
            </a:r>
          </a:p>
          <a:p>
            <a:r>
              <a:rPr lang="en-US" sz="2800" dirty="0" smtClean="0"/>
              <a:t>Situational low self-esteem</a:t>
            </a:r>
          </a:p>
          <a:p>
            <a:r>
              <a:rPr lang="en-US" sz="2800" dirty="0" smtClean="0"/>
              <a:t>Self-care deficit</a:t>
            </a:r>
          </a:p>
          <a:p>
            <a:r>
              <a:rPr lang="en-US" sz="2800" dirty="0" smtClean="0"/>
              <a:t>Disturbed sleep pattern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600200"/>
            <a:ext cx="3200400" cy="27432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Interventions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8229600" cy="440436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Focus on establishing nurse/patient relationship</a:t>
            </a:r>
          </a:p>
          <a:p>
            <a:r>
              <a:rPr lang="en-US" dirty="0" smtClean="0"/>
              <a:t>Focus on getting needs met without resorting to somatization</a:t>
            </a:r>
          </a:p>
          <a:p>
            <a:r>
              <a:rPr lang="en-US" dirty="0" smtClean="0"/>
              <a:t>Develop effective coping strategies</a:t>
            </a:r>
          </a:p>
          <a:p>
            <a:r>
              <a:rPr lang="en-US" dirty="0" smtClean="0"/>
              <a:t>Use matter-of-fact approach and set limits</a:t>
            </a:r>
          </a:p>
          <a:p>
            <a:r>
              <a:rPr lang="en-US" dirty="0" smtClean="0"/>
              <a:t>Cognitive restructuring </a:t>
            </a:r>
          </a:p>
          <a:p>
            <a:r>
              <a:rPr lang="en-US" dirty="0" smtClean="0"/>
              <a:t>Biofeedback</a:t>
            </a:r>
          </a:p>
          <a:p>
            <a:r>
              <a:rPr lang="en-US" dirty="0" smtClean="0"/>
              <a:t>Assertiveness training</a:t>
            </a:r>
          </a:p>
          <a:p>
            <a:r>
              <a:rPr lang="en-US" dirty="0" smtClean="0"/>
              <a:t>Medications:</a:t>
            </a:r>
          </a:p>
          <a:p>
            <a:pPr lvl="1"/>
            <a:r>
              <a:rPr lang="en-US" dirty="0" smtClean="0"/>
              <a:t>Antidepressants and antianxiety</a:t>
            </a:r>
          </a:p>
          <a:p>
            <a:r>
              <a:rPr lang="en-US" dirty="0" smtClean="0"/>
              <a:t>Monitor medication misuse </a:t>
            </a:r>
          </a:p>
        </p:txBody>
      </p:sp>
      <p:pic>
        <p:nvPicPr>
          <p:cNvPr id="10242" name="Picture 2" descr="C:\Users\Caroline\AppData\Local\Microsoft\Windows\Temporary Internet Files\Content.IE5\2TNKI2V2\MP900402316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2667000"/>
            <a:ext cx="1962912" cy="26639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Factitious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8229600" cy="440436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Maladaptive anxiety coping strategy of displacement in which transfer emotions to others or objects.</a:t>
            </a:r>
          </a:p>
          <a:p>
            <a:r>
              <a:rPr lang="en-US" b="1" dirty="0" smtClean="0"/>
              <a:t>Consciously</a:t>
            </a:r>
            <a:r>
              <a:rPr lang="en-US" dirty="0" smtClean="0"/>
              <a:t> induce illness in self or others</a:t>
            </a:r>
          </a:p>
          <a:p>
            <a:endParaRPr lang="en-US" dirty="0" smtClean="0"/>
          </a:p>
          <a:p>
            <a:r>
              <a:rPr lang="en-US" dirty="0" smtClean="0"/>
              <a:t>Munchausen Syndrome</a:t>
            </a:r>
          </a:p>
          <a:p>
            <a:pPr lvl="1"/>
            <a:r>
              <a:rPr lang="en-US" dirty="0" smtClean="0"/>
              <a:t>Deliberately feigns or causes illness</a:t>
            </a:r>
          </a:p>
          <a:p>
            <a:r>
              <a:rPr lang="en-US" dirty="0" smtClean="0"/>
              <a:t>Munchausen by Proxy</a:t>
            </a:r>
          </a:p>
          <a:p>
            <a:pPr lvl="1"/>
            <a:r>
              <a:rPr lang="en-US" dirty="0" smtClean="0"/>
              <a:t>Deliberately feigns or causes illness in vulnerable dependent</a:t>
            </a:r>
          </a:p>
          <a:p>
            <a:r>
              <a:rPr lang="en-US" dirty="0" smtClean="0"/>
              <a:t>Malingering</a:t>
            </a:r>
          </a:p>
          <a:p>
            <a:pPr lvl="1"/>
            <a:r>
              <a:rPr lang="en-US" dirty="0" smtClean="0"/>
              <a:t>Deliberately fabricates illness or injury for personal gains</a:t>
            </a:r>
          </a:p>
          <a:p>
            <a:endParaRPr lang="en-US" dirty="0"/>
          </a:p>
        </p:txBody>
      </p:sp>
      <p:pic>
        <p:nvPicPr>
          <p:cNvPr id="13314" name="Picture 2" descr="C:\Users\Caroline\AppData\Local\Microsoft\Windows\Temporary Internet Files\Content.IE5\E88RH6UG\MM900336366[2]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3126105"/>
            <a:ext cx="828675" cy="8286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Interventions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8229600" cy="4404360"/>
          </a:xfrm>
        </p:spPr>
        <p:txBody>
          <a:bodyPr/>
          <a:lstStyle/>
          <a:p>
            <a:r>
              <a:rPr lang="en-US" dirty="0" smtClean="0"/>
              <a:t>Avoid confrontation or patient may:</a:t>
            </a:r>
          </a:p>
          <a:p>
            <a:pPr lvl="1"/>
            <a:r>
              <a:rPr lang="en-US" dirty="0" smtClean="0"/>
              <a:t>Become defensive</a:t>
            </a:r>
          </a:p>
          <a:p>
            <a:pPr lvl="1"/>
            <a:r>
              <a:rPr lang="en-US" dirty="0" smtClean="0"/>
              <a:t>Become elusive</a:t>
            </a:r>
          </a:p>
          <a:p>
            <a:pPr lvl="1"/>
            <a:r>
              <a:rPr lang="en-US" dirty="0" smtClean="0"/>
              <a:t>Exit the facility without treatment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Safety is number one priority!</a:t>
            </a:r>
          </a:p>
          <a:p>
            <a:pPr lvl="1"/>
            <a:r>
              <a:rPr lang="en-US" dirty="0" smtClean="0"/>
              <a:t>Yours and clients</a:t>
            </a:r>
          </a:p>
          <a:p>
            <a:endParaRPr lang="en-US" dirty="0"/>
          </a:p>
        </p:txBody>
      </p:sp>
      <p:pic>
        <p:nvPicPr>
          <p:cNvPr id="6146" name="Picture 2" descr="C:\Users\Caroline\AppData\Local\Microsoft\Windows\Temporary Internet Files\Content.IE5\2TNKI2V2\MC90004036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2396367"/>
            <a:ext cx="3073908" cy="36197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Summary</a:t>
            </a:r>
            <a:endParaRPr lang="en-US" dirty="0"/>
          </a:p>
        </p:txBody>
      </p:sp>
      <p:sp>
        <p:nvSpPr>
          <p:cNvPr id="3" name="AutoShape 2" descr="Image result for image group discus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http://new.coolclassroom.org/img/adventure/asp_grou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2600"/>
            <a:ext cx="28956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0" y="1439863"/>
            <a:ext cx="51054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 </a:t>
            </a:r>
            <a:r>
              <a:rPr lang="en-US" b="1" dirty="0"/>
              <a:t>Learning Objectives: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Discuss the concept of anxiety.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Describe the cognitive, affective, behavioral and physical symptoms of anxiety.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Describe the underlying causes of anxiety.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Discuss the nursing interventions to maintain physical and psychological safety for clients with anxiety disorders.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Identify appropriate resources to help clients and families cope with anxiety.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Describe nursing care related to the administration of anxiolytic medications and non-pharmacological measures.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Describe self-care strategies nurses can teach clients to manage anxiety disorders.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Explain how to evaluate the effectiveness of nursing interventions to help clients with anxiety disorders.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Anxiety VS Fear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8229600" cy="417576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rgbClr val="990000"/>
                </a:solidFill>
              </a:rPr>
              <a:t>Anxiety</a:t>
            </a:r>
            <a:r>
              <a:rPr lang="en-US" sz="2400" dirty="0" smtClean="0"/>
              <a:t> – apprehension, uneasiness, uncertainty, or dread from real or perceived threat</a:t>
            </a:r>
          </a:p>
          <a:p>
            <a:r>
              <a:rPr lang="en-US" sz="2400" dirty="0" smtClean="0">
                <a:solidFill>
                  <a:srgbClr val="990000"/>
                </a:solidFill>
              </a:rPr>
              <a:t>Fear</a:t>
            </a:r>
            <a:r>
              <a:rPr lang="en-US" sz="2400" dirty="0" smtClean="0"/>
              <a:t> – reaction to specific danger</a:t>
            </a:r>
          </a:p>
          <a:p>
            <a:endParaRPr lang="en-US" sz="2400" dirty="0" smtClean="0"/>
          </a:p>
          <a:p>
            <a:r>
              <a:rPr lang="en-US" sz="2800" dirty="0" smtClean="0">
                <a:solidFill>
                  <a:srgbClr val="C00000"/>
                </a:solidFill>
              </a:rPr>
              <a:t>Levels-</a:t>
            </a:r>
          </a:p>
          <a:p>
            <a:r>
              <a:rPr lang="en-US" sz="2400" dirty="0" smtClean="0">
                <a:solidFill>
                  <a:srgbClr val="C00000"/>
                </a:solidFill>
              </a:rPr>
              <a:t>Mild +1 		Mod + 2                 Severe +3</a:t>
            </a:r>
          </a:p>
          <a:p>
            <a:pPr marL="0" indent="0">
              <a:buNone/>
            </a:pPr>
            <a:r>
              <a:rPr lang="en-US" sz="1600" dirty="0" smtClean="0">
                <a:solidFill>
                  <a:srgbClr val="C00000"/>
                </a:solidFill>
              </a:rPr>
              <a:t>Perception sharp				       Perception greatly reduced	</a:t>
            </a:r>
          </a:p>
          <a:p>
            <a:pPr marL="0" indent="0">
              <a:buNone/>
            </a:pPr>
            <a:r>
              <a:rPr lang="en-US" sz="1600" dirty="0" smtClean="0">
                <a:solidFill>
                  <a:srgbClr val="C00000"/>
                </a:solidFill>
              </a:rPr>
              <a:t>Problem solving good				       Problem solving ability poor</a:t>
            </a:r>
            <a:endParaRPr lang="en-US" sz="1600" dirty="0" smtClean="0"/>
          </a:p>
          <a:p>
            <a:r>
              <a:rPr lang="en-US" sz="2400" dirty="0" smtClean="0">
                <a:solidFill>
                  <a:srgbClr val="C00000"/>
                </a:solidFill>
              </a:rPr>
              <a:t>Panic +4- </a:t>
            </a:r>
            <a:r>
              <a:rPr lang="en-US" sz="1800" dirty="0" smtClean="0"/>
              <a:t>Markedly disturbed behavior,  lose touch with reality, may have hallucinations, erratic, uncoordinated, impulsive behaviors, feel like going crazy or going to die</a:t>
            </a:r>
            <a:endParaRPr lang="en-US" sz="18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sz="2400" dirty="0" smtClean="0"/>
          </a:p>
        </p:txBody>
      </p:sp>
      <p:sp>
        <p:nvSpPr>
          <p:cNvPr id="4" name="Right Arrow 3"/>
          <p:cNvSpPr/>
          <p:nvPr/>
        </p:nvSpPr>
        <p:spPr>
          <a:xfrm>
            <a:off x="2209800" y="4419600"/>
            <a:ext cx="3124200" cy="4084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495800" y="1676400"/>
            <a:ext cx="4191000" cy="4480560"/>
          </a:xfrm>
        </p:spPr>
        <p:txBody>
          <a:bodyPr/>
          <a:lstStyle/>
          <a:p>
            <a:r>
              <a:rPr lang="en-US" dirty="0" smtClean="0"/>
              <a:t>Genetic</a:t>
            </a:r>
          </a:p>
          <a:p>
            <a:r>
              <a:rPr lang="en-US" dirty="0" smtClean="0"/>
              <a:t>Neurochemical- imbalance and/or changes </a:t>
            </a:r>
          </a:p>
          <a:p>
            <a:r>
              <a:rPr lang="en-US" dirty="0" smtClean="0"/>
              <a:t>Psychodynamic- unresolved childhood conflicts</a:t>
            </a:r>
          </a:p>
          <a:p>
            <a:r>
              <a:rPr lang="en-US" dirty="0" smtClean="0"/>
              <a:t>Behavioral-learned</a:t>
            </a:r>
          </a:p>
          <a:p>
            <a:r>
              <a:rPr lang="en-US" dirty="0" smtClean="0"/>
              <a:t>Cognitive-distorted perceptions/thoughts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 descr="C:\Users\Caroline\AppData\Local\Microsoft\Windows\Temporary Internet Files\Content.IE5\E88RH6UG\MC90043756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295400"/>
            <a:ext cx="2362200" cy="2412377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707777"/>
            <a:ext cx="4038600" cy="2616823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Defense Mechanisms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8229600" cy="4328160"/>
          </a:xfrm>
        </p:spPr>
        <p:txBody>
          <a:bodyPr/>
          <a:lstStyle/>
          <a:p>
            <a:r>
              <a:rPr lang="en-US" dirty="0" smtClean="0">
                <a:solidFill>
                  <a:srgbClr val="990000"/>
                </a:solidFill>
              </a:rPr>
              <a:t>Defense mechanisms</a:t>
            </a:r>
          </a:p>
          <a:p>
            <a:pPr lvl="1"/>
            <a:r>
              <a:rPr lang="en-US" dirty="0" smtClean="0"/>
              <a:t>Automatic psychological processes</a:t>
            </a:r>
          </a:p>
          <a:p>
            <a:pPr lvl="1"/>
            <a:r>
              <a:rPr lang="en-US" dirty="0" smtClean="0"/>
              <a:t>Can be Adaptive, Palliative (temporarily solves problem) or Maladaptive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Primary Gain</a:t>
            </a:r>
          </a:p>
          <a:p>
            <a:pPr lvl="2"/>
            <a:r>
              <a:rPr lang="en-US" dirty="0" smtClean="0"/>
              <a:t>Lower anxiety ,Maintain ego, Protect the sense of self</a:t>
            </a:r>
          </a:p>
          <a:p>
            <a:pPr lvl="2"/>
            <a:r>
              <a:rPr lang="en-US" dirty="0" smtClean="0">
                <a:solidFill>
                  <a:srgbClr val="C00000"/>
                </a:solidFill>
              </a:rPr>
              <a:t>Secondary Gain –</a:t>
            </a:r>
            <a:r>
              <a:rPr lang="en-US" dirty="0" smtClean="0"/>
              <a:t> attention, support, release from responsibility, or monetary gain</a:t>
            </a:r>
            <a:endParaRPr lang="en-US" dirty="0" smtClean="0">
              <a:solidFill>
                <a:srgbClr val="C00000"/>
              </a:solidFill>
            </a:endParaRPr>
          </a:p>
          <a:p>
            <a:pPr lvl="1"/>
            <a:r>
              <a:rPr lang="en-US" dirty="0" smtClean="0"/>
              <a:t>May lead to distortions in reality or self-deception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of the Nursing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229600" cy="4480560"/>
          </a:xfrm>
        </p:spPr>
        <p:txBody>
          <a:bodyPr/>
          <a:lstStyle/>
          <a:p>
            <a:r>
              <a:rPr lang="en-US" dirty="0" smtClean="0"/>
              <a:t>Assessment 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Physical including Vitals</a:t>
            </a:r>
          </a:p>
          <a:p>
            <a:pPr lvl="1"/>
            <a:r>
              <a:rPr lang="en-US" dirty="0" err="1" smtClean="0">
                <a:solidFill>
                  <a:srgbClr val="C00000"/>
                </a:solidFill>
              </a:rPr>
              <a:t>Psychsocial</a:t>
            </a:r>
            <a:endParaRPr lang="en-US" dirty="0" smtClean="0">
              <a:solidFill>
                <a:srgbClr val="C00000"/>
              </a:solidFill>
            </a:endParaRP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Suicide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Depression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Substance Abuse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Diagnostics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Cultural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Past medical HX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Assessment scale (</a:t>
            </a:r>
            <a:r>
              <a:rPr lang="en-US" dirty="0" err="1" smtClean="0">
                <a:solidFill>
                  <a:srgbClr val="C00000"/>
                </a:solidFill>
              </a:rPr>
              <a:t>eg</a:t>
            </a:r>
            <a:r>
              <a:rPr lang="en-US" dirty="0" smtClean="0">
                <a:solidFill>
                  <a:srgbClr val="C00000"/>
                </a:solidFill>
              </a:rPr>
              <a:t>. Hamilton)</a:t>
            </a:r>
          </a:p>
          <a:p>
            <a:endParaRPr 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Diagnoses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8229600" cy="501396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Anxiety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Fear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Fatigue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Knowledge Deficit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Ineffective Coping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Compromised Family Coping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Social Isolation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Insomnia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Powerlessness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Hopelessness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Self Care Deficit</a:t>
            </a: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Caroline\AppData\Local\Microsoft\Windows\Temporary Internet Files\Content.IE5\APLXA0O0\MP90044104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1752600"/>
            <a:ext cx="2282952" cy="304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Interventions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8229600" cy="501396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Milieu Therapy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Do not touch client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Use simple short instructions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Offer accurate information, but do not 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argue, confront or debate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Calm quiet environment</a:t>
            </a:r>
          </a:p>
          <a:p>
            <a:r>
              <a:rPr lang="en-US" dirty="0" err="1" smtClean="0">
                <a:solidFill>
                  <a:srgbClr val="C00000"/>
                </a:solidFill>
              </a:rPr>
              <a:t>Therepeutic</a:t>
            </a:r>
            <a:r>
              <a:rPr lang="en-US" dirty="0" smtClean="0">
                <a:solidFill>
                  <a:srgbClr val="C00000"/>
                </a:solidFill>
              </a:rPr>
              <a:t> Communication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Promote self cares</a:t>
            </a:r>
          </a:p>
          <a:p>
            <a:r>
              <a:rPr lang="en-US" smtClean="0">
                <a:solidFill>
                  <a:srgbClr val="C00000"/>
                </a:solidFill>
              </a:rPr>
              <a:t>Medications</a:t>
            </a:r>
          </a:p>
          <a:p>
            <a:r>
              <a:rPr lang="en-US" smtClean="0">
                <a:solidFill>
                  <a:srgbClr val="C00000"/>
                </a:solidFill>
              </a:rPr>
              <a:t>Teaching </a:t>
            </a:r>
            <a:r>
              <a:rPr lang="en-US" dirty="0" smtClean="0">
                <a:solidFill>
                  <a:srgbClr val="C00000"/>
                </a:solidFill>
              </a:rPr>
              <a:t>(Disease, s/s, treatments, relaxation techniques, nutrition, medications, community resources) after the acute crisis phase is resolved.</a:t>
            </a:r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Phobias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/>
          </a:bodyPr>
          <a:lstStyle/>
          <a:p>
            <a:r>
              <a:rPr lang="en-US" dirty="0" smtClean="0"/>
              <a:t>Specific phobias (There is one for most anything)</a:t>
            </a:r>
          </a:p>
          <a:p>
            <a:pPr lvl="1"/>
            <a:r>
              <a:rPr lang="en-US" dirty="0"/>
              <a:t>Acrophobia- Fear of </a:t>
            </a:r>
            <a:r>
              <a:rPr lang="en-US" dirty="0" smtClean="0"/>
              <a:t>heights</a:t>
            </a:r>
          </a:p>
          <a:p>
            <a:pPr lvl="1"/>
            <a:r>
              <a:rPr lang="en-US" dirty="0"/>
              <a:t>Arachnophobia- Fear of </a:t>
            </a:r>
            <a:r>
              <a:rPr lang="en-US" dirty="0" smtClean="0"/>
              <a:t>spiders</a:t>
            </a:r>
          </a:p>
          <a:p>
            <a:pPr lvl="1"/>
            <a:r>
              <a:rPr lang="en-US" dirty="0" err="1"/>
              <a:t>Atychiphobia</a:t>
            </a:r>
            <a:r>
              <a:rPr lang="en-US" dirty="0"/>
              <a:t>- Fear of failure</a:t>
            </a:r>
            <a:r>
              <a:rPr lang="en-US" dirty="0" smtClean="0"/>
              <a:t>.</a:t>
            </a:r>
          </a:p>
          <a:p>
            <a:pPr lvl="1"/>
            <a:r>
              <a:rPr lang="en-US" dirty="0" err="1"/>
              <a:t>Autophobia</a:t>
            </a:r>
            <a:r>
              <a:rPr lang="en-US" dirty="0"/>
              <a:t>- Fear of being alone or of oneself</a:t>
            </a:r>
            <a:r>
              <a:rPr lang="en-US" dirty="0" smtClean="0"/>
              <a:t>.</a:t>
            </a:r>
          </a:p>
          <a:p>
            <a:pPr lvl="1"/>
            <a:r>
              <a:rPr lang="en-US" dirty="0" err="1"/>
              <a:t>Aviatophobia</a:t>
            </a:r>
            <a:r>
              <a:rPr lang="en-US" dirty="0"/>
              <a:t>- Fear of flying</a:t>
            </a:r>
            <a:r>
              <a:rPr lang="en-US" dirty="0" smtClean="0"/>
              <a:t>.</a:t>
            </a:r>
          </a:p>
          <a:p>
            <a:pPr lvl="1"/>
            <a:r>
              <a:rPr lang="en-US" dirty="0" err="1"/>
              <a:t>Ophidiophobia</a:t>
            </a:r>
            <a:r>
              <a:rPr lang="en-US" dirty="0"/>
              <a:t>- Fear of snakes</a:t>
            </a:r>
            <a:r>
              <a:rPr lang="en-US" dirty="0" smtClean="0"/>
              <a:t>.</a:t>
            </a:r>
          </a:p>
          <a:p>
            <a:pPr lvl="1"/>
            <a:r>
              <a:rPr lang="en-US" dirty="0" err="1" smtClean="0"/>
              <a:t>Anthropophobia</a:t>
            </a:r>
            <a:r>
              <a:rPr lang="en-US" dirty="0" smtClean="0"/>
              <a:t>-Social phobia or social anxiety disorder (SAD)</a:t>
            </a:r>
          </a:p>
          <a:p>
            <a:r>
              <a:rPr lang="en-US" dirty="0" smtClean="0"/>
              <a:t>Treatment Same as other anxiety disorders</a:t>
            </a:r>
          </a:p>
          <a:p>
            <a:r>
              <a:rPr lang="en-US" dirty="0" smtClean="0"/>
              <a:t>Cognitive/Behavioral counseling, will include desensitization strategies/implosion</a:t>
            </a:r>
          </a:p>
          <a:p>
            <a:endParaRPr lang="en-US" dirty="0"/>
          </a:p>
        </p:txBody>
      </p:sp>
      <p:pic>
        <p:nvPicPr>
          <p:cNvPr id="6146" name="Picture 2" descr="C:\Users\Caroline\AppData\Local\Microsoft\Windows\Temporary Internet Files\Content.IE5\2TNKI2V2\MM900336366[3]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400" y="5181600"/>
            <a:ext cx="828675" cy="8286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Obsessive Compulsive Disorder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8229600" cy="486156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990000"/>
                </a:solidFill>
              </a:rPr>
              <a:t>Obsessions</a:t>
            </a:r>
          </a:p>
          <a:p>
            <a:pPr lvl="1"/>
            <a:r>
              <a:rPr lang="en-US" dirty="0" smtClean="0"/>
              <a:t>Thoughts, impulses, or images that persist and recur, so that they cannot be dismissed from the mind</a:t>
            </a:r>
          </a:p>
          <a:p>
            <a:r>
              <a:rPr lang="en-US" dirty="0" smtClean="0">
                <a:solidFill>
                  <a:srgbClr val="990000"/>
                </a:solidFill>
              </a:rPr>
              <a:t>Compulsions</a:t>
            </a:r>
          </a:p>
          <a:p>
            <a:pPr lvl="1"/>
            <a:r>
              <a:rPr lang="en-US" dirty="0" smtClean="0"/>
              <a:t>Ritualistic behaviors an individual feels driven to perform in an attempt to reduce anxiety </a:t>
            </a:r>
          </a:p>
          <a:p>
            <a:r>
              <a:rPr lang="en-US" dirty="0" smtClean="0"/>
              <a:t>Treatment</a:t>
            </a:r>
          </a:p>
          <a:p>
            <a:pPr lvl="1"/>
            <a:r>
              <a:rPr lang="en-US" dirty="0" smtClean="0"/>
              <a:t>Cognitive/Behavioral modification</a:t>
            </a:r>
          </a:p>
          <a:p>
            <a:pPr lvl="2"/>
            <a:r>
              <a:rPr lang="en-US" dirty="0" smtClean="0"/>
              <a:t>Positive reinforcement when gives up ritual </a:t>
            </a:r>
          </a:p>
          <a:p>
            <a:pPr lvl="1"/>
            <a:r>
              <a:rPr lang="en-US" dirty="0" smtClean="0"/>
              <a:t>Medications</a:t>
            </a:r>
          </a:p>
          <a:p>
            <a:pPr lvl="2"/>
            <a:r>
              <a:rPr lang="en-US" dirty="0" smtClean="0"/>
              <a:t>Same as anxiety but will most likely have an antipsychotic </a:t>
            </a:r>
          </a:p>
        </p:txBody>
      </p:sp>
      <p:pic>
        <p:nvPicPr>
          <p:cNvPr id="1026" name="Picture 2" descr="C:\Users\Caroline\AppData\Local\Microsoft\Windows\Temporary Internet Files\Content.IE5\2TNKI2V2\MM900336366[2]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0" y="4114800"/>
            <a:ext cx="828675" cy="8286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Anxiety and Anxiety Disorders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Anxiety&amp;quot;&quot;/&gt;&lt;property id=&quot;20307&quot; value=&quot;257&quot;/&gt;&lt;/object&gt;&lt;object type=&quot;3&quot; unique_id=&quot;10006&quot;&gt;&lt;property id=&quot;20148&quot; value=&quot;5&quot;/&gt;&lt;property id=&quot;20300&quot; value=&quot;Slide 3 - &amp;quot;Critical Thinking Question&amp;quot;&quot;/&gt;&lt;property id=&quot;20307&quot; value=&quot;281&quot;/&gt;&lt;/object&gt;&lt;object type=&quot;3&quot; unique_id=&quot;10007&quot;&gt;&lt;property id=&quot;20148&quot; value=&quot;5&quot;/&gt;&lt;property id=&quot;20300&quot; value=&quot;Slide 4 - &amp;quot;Levels of Anxiety&amp;quot;&quot;/&gt;&lt;property id=&quot;20307&quot; value=&quot;280&quot;/&gt;&lt;/object&gt;&lt;object type=&quot;3&quot; unique_id=&quot;10008&quot;&gt;&lt;property id=&quot;20148&quot; value=&quot;5&quot;/&gt;&lt;property id=&quot;20300&quot; value=&quot;Slide 5 - &amp;quot;Defense Mechanisms&amp;quot;&quot;/&gt;&lt;property id=&quot;20307&quot; value=&quot;282&quot;/&gt;&lt;/object&gt;&lt;object type=&quot;3&quot; unique_id=&quot;10009&quot;&gt;&lt;property id=&quot;20148&quot; value=&quot;5&quot;/&gt;&lt;property id=&quot;20300&quot; value=&quot;Slide 6 - &amp;quot;Etiology&amp;quot;&quot;/&gt;&lt;property id=&quot;20307&quot; value=&quot;283&quot;/&gt;&lt;/object&gt;&lt;object type=&quot;3&quot; unique_id=&quot;10010&quot;&gt;&lt;property id=&quot;20148&quot; value=&quot;5&quot;/&gt;&lt;property id=&quot;20300&quot; value=&quot;Slide 7 - &amp;quot;Anxiety Disorders Include:&amp;quot;&quot;/&gt;&lt;property id=&quot;20307&quot; value=&quot;276&quot;/&gt;&lt;/object&gt;&lt;object type=&quot;3&quot; unique_id=&quot;10011&quot;&gt;&lt;property id=&quot;20148&quot; value=&quot;5&quot;/&gt;&lt;property id=&quot;20300&quot; value=&quot;Slide 8 - &amp;quot;Panic&amp;quot;&quot;/&gt;&lt;property id=&quot;20307&quot; value=&quot;258&quot;/&gt;&lt;/object&gt;&lt;object type=&quot;3&quot; unique_id=&quot;10012&quot;&gt;&lt;property id=&quot;20148&quot; value=&quot;5&quot;/&gt;&lt;property id=&quot;20300&quot; value=&quot;Slide 9 - &amp;quot;Phobias&amp;quot;&quot;/&gt;&lt;property id=&quot;20307&quot; value=&quot;272&quot;/&gt;&lt;/object&gt;&lt;object type=&quot;3&quot; unique_id=&quot;10013&quot;&gt;&lt;property id=&quot;20148&quot; value=&quot;5&quot;/&gt;&lt;property id=&quot;20300&quot; value=&quot;Slide 10 - &amp;quot;Obsessive Compulsive&amp;quot;&quot;/&gt;&lt;property id=&quot;20307&quot; value=&quot;277&quot;/&gt;&lt;/object&gt;&lt;object type=&quot;3&quot; unique_id=&quot;10014&quot;&gt;&lt;property id=&quot;20148&quot; value=&quot;5&quot;/&gt;&lt;property id=&quot;20300&quot; value=&quot;Slide 11 - &amp;quot;Generalized&amp;quot;&quot;/&gt;&lt;property id=&quot;20307&quot; value=&quot;278&quot;/&gt;&lt;/object&gt;&lt;object type=&quot;3&quot; unique_id=&quot;10015&quot;&gt;&lt;property id=&quot;20148&quot; value=&quot;5&quot;/&gt;&lt;property id=&quot;20300&quot; value=&quot;Slide 12 - &amp;quot;Post Traumatic Stress Disorder&amp;quot;&quot;/&gt;&lt;property id=&quot;20307&quot; value=&quot;273&quot;/&gt;&lt;/object&gt;&lt;object type=&quot;3&quot; unique_id=&quot;10016&quot;&gt;&lt;property id=&quot;20148&quot; value=&quot;5&quot;/&gt;&lt;property id=&quot;20300&quot; value=&quot;Slide 13 - &amp;quot;Others&amp;quot;&quot;/&gt;&lt;property id=&quot;20307&quot; value=&quot;279&quot;/&gt;&lt;/object&gt;&lt;object type=&quot;3&quot; unique_id=&quot;10017&quot;&gt;&lt;property id=&quot;20148&quot; value=&quot;5&quot;/&gt;&lt;property id=&quot;20300&quot; value=&quot;Slide 14 - &amp;quot;Application of the Nursing Process&amp;quot;&quot;/&gt;&lt;property id=&quot;20307&quot; value=&quot;269&quot;/&gt;&lt;/object&gt;&lt;object type=&quot;3&quot; unique_id=&quot;10018&quot;&gt;&lt;property id=&quot;20148&quot; value=&quot;5&quot;/&gt;&lt;property id=&quot;20300&quot; value=&quot;Slide 15 - &amp;quot;Nursing Diagnoses&amp;quot;&quot;/&gt;&lt;property id=&quot;20307&quot; value=&quot;268&quot;/&gt;&lt;/object&gt;&lt;object type=&quot;3&quot; unique_id=&quot;10019&quot;&gt;&lt;property id=&quot;20148&quot; value=&quot;5&quot;/&gt;&lt;property id=&quot;20300&quot; value=&quot;Slide 16 - &amp;quot;Interventions&amp;quot;&quot;/&gt;&lt;property id=&quot;20307&quot; value=&quot;264&quot;/&gt;&lt;/object&gt;&lt;object type=&quot;3&quot; unique_id=&quot;10020&quot;&gt;&lt;property id=&quot;20148&quot; value=&quot;5&quot;/&gt;&lt;property id=&quot;20300&quot; value=&quot;Slide 17 - &amp;quot;&amp;#x0D;&amp;#x0A; Nursing Interventions&amp;quot;&quot;/&gt;&lt;property id=&quot;20307&quot; value=&quot;271&quot;/&gt;&lt;/object&gt;&lt;object type=&quot;3&quot; unique_id=&quot;10021&quot;&gt;&lt;property id=&quot;20148&quot; value=&quot;5&quot;/&gt;&lt;property id=&quot;20300&quot; value=&quot;Slide 18 - &amp;quot;Wrap Up&amp;quot;&quot;/&gt;&lt;property id=&quot;20307&quot; value=&quot;259&quot;/&gt;&lt;/object&gt;&lt;object type=&quot;3&quot; unique_id=&quot;10022&quot;&gt;&lt;property id=&quot;20148&quot; value=&quot;5&quot;/&gt;&lt;property id=&quot;20300&quot; value=&quot;Slide 19 - &amp;quot;Wrap Up Continued&amp;quot;&quot;/&gt;&lt;property id=&quot;20307&quot; value=&quot;284&quot;/&gt;&lt;/object&gt;&lt;object type=&quot;3&quot; unique_id=&quot;10023&quot;&gt;&lt;property id=&quot;20148&quot; value=&quot;5&quot;/&gt;&lt;property id=&quot;20300&quot; value=&quot;Slide 20 - &amp;quot;Questions?&amp;quot;&quot;/&gt;&lt;property id=&quot;20307&quot; value=&quot;267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13291</TotalTime>
  <Words>745</Words>
  <Application>Microsoft Office PowerPoint</Application>
  <PresentationFormat>On-screen Show (4:3)</PresentationFormat>
  <Paragraphs>202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Bookman Old Style</vt:lpstr>
      <vt:lpstr>Calibri</vt:lpstr>
      <vt:lpstr>Gill Sans MT</vt:lpstr>
      <vt:lpstr>Wingdings</vt:lpstr>
      <vt:lpstr>Wingdings 3</vt:lpstr>
      <vt:lpstr>Origin</vt:lpstr>
      <vt:lpstr>Anxiety and Anxiety Disorders</vt:lpstr>
      <vt:lpstr>Anxiety VS Fear</vt:lpstr>
      <vt:lpstr>Etiology</vt:lpstr>
      <vt:lpstr>Defense Mechanisms</vt:lpstr>
      <vt:lpstr>Application of the Nursing Process</vt:lpstr>
      <vt:lpstr>Nursing Diagnoses</vt:lpstr>
      <vt:lpstr>Nursing Interventions</vt:lpstr>
      <vt:lpstr>Phobias</vt:lpstr>
      <vt:lpstr>Obsessive Compulsive Disorder</vt:lpstr>
      <vt:lpstr>Post Traumatic Stress Disorder</vt:lpstr>
      <vt:lpstr>Dissociative Disorders</vt:lpstr>
      <vt:lpstr>Nursing DX</vt:lpstr>
      <vt:lpstr>Nursing Interventions</vt:lpstr>
      <vt:lpstr>Somatization Definition</vt:lpstr>
      <vt:lpstr>Nursing Diagnoses</vt:lpstr>
      <vt:lpstr>Nursing Interventions</vt:lpstr>
      <vt:lpstr>Factitious Disorders</vt:lpstr>
      <vt:lpstr>Nursing Interventions</vt:lpstr>
      <vt:lpstr>Class 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Caroline</dc:creator>
  <cp:lastModifiedBy>Michele M. O_Donnell</cp:lastModifiedBy>
  <cp:revision>176</cp:revision>
  <cp:lastPrinted>2014-09-25T17:16:28Z</cp:lastPrinted>
  <dcterms:created xsi:type="dcterms:W3CDTF">2013-08-24T14:18:53Z</dcterms:created>
  <dcterms:modified xsi:type="dcterms:W3CDTF">2015-06-09T21:32:36Z</dcterms:modified>
</cp:coreProperties>
</file>