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0" r:id="rId13"/>
    <p:sldId id="272" r:id="rId14"/>
    <p:sldId id="273" r:id="rId15"/>
    <p:sldId id="267" r:id="rId16"/>
    <p:sldId id="274" r:id="rId17"/>
    <p:sldId id="26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261" autoAdjust="0"/>
  </p:normalViewPr>
  <p:slideViewPr>
    <p:cSldViewPr>
      <p:cViewPr varScale="1">
        <p:scale>
          <a:sx n="54" d="100"/>
          <a:sy n="54" d="100"/>
        </p:scale>
        <p:origin x="16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D567B-CDB0-4454-9592-AC8B1E0DB222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706CA4-78F4-4B53-BA22-4EF899C7E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89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60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48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69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7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97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92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504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39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464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11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42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45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550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670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06CA4-78F4-4B53-BA22-4EF899C7E6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582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1DB7120-BBB2-4C02-BBDD-E1B409B3C559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9197DA9-4251-470F-890C-321E6225BD0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m0VZX2_Ir8&amp;feature=shar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wz9M2jZi_o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escan.com/pages/BipolarDisorder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Mood Disorders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Diagnoses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2249424"/>
            <a:ext cx="5867400" cy="4325112"/>
          </a:xfrm>
        </p:spPr>
        <p:txBody>
          <a:bodyPr>
            <a:normAutofit/>
          </a:bodyPr>
          <a:lstStyle/>
          <a:p>
            <a:r>
              <a:rPr lang="en-US" dirty="0" smtClean="0"/>
              <a:t>Risk  for injury</a:t>
            </a:r>
          </a:p>
          <a:p>
            <a:r>
              <a:rPr lang="en-US" dirty="0" smtClean="0"/>
              <a:t>Risk for other-directed violence</a:t>
            </a:r>
          </a:p>
          <a:p>
            <a:r>
              <a:rPr lang="en-US" dirty="0" smtClean="0"/>
              <a:t>Disturbed thought processes</a:t>
            </a:r>
          </a:p>
          <a:p>
            <a:r>
              <a:rPr lang="en-US" dirty="0" smtClean="0"/>
              <a:t>Ineffective coping</a:t>
            </a:r>
          </a:p>
          <a:p>
            <a:r>
              <a:rPr lang="en-US" dirty="0" smtClean="0"/>
              <a:t>Impaired verbal communication</a:t>
            </a:r>
          </a:p>
          <a:p>
            <a:r>
              <a:rPr lang="en-US" dirty="0" smtClean="0"/>
              <a:t>Impaired social interaction</a:t>
            </a:r>
          </a:p>
          <a:p>
            <a:r>
              <a:rPr lang="en-US" dirty="0" smtClean="0"/>
              <a:t>Disturbed sleep pattern</a:t>
            </a:r>
          </a:p>
          <a:p>
            <a:r>
              <a:rPr lang="en-US" dirty="0" smtClean="0"/>
              <a:t>Self-care deficit</a:t>
            </a:r>
          </a:p>
          <a:p>
            <a:r>
              <a:rPr lang="en-US" dirty="0" smtClean="0"/>
              <a:t>Interrupted family processes</a:t>
            </a:r>
            <a:endParaRPr lang="en-US" dirty="0"/>
          </a:p>
        </p:txBody>
      </p:sp>
      <p:pic>
        <p:nvPicPr>
          <p:cNvPr id="5122" name="Picture 2" descr="C:\Users\Caroline\AppData\Local\Microsoft\Windows\Temporary Internet Files\Content.IE5\2TNKI2V2\MC90007873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514600"/>
            <a:ext cx="1717675" cy="359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669536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en-US" dirty="0"/>
              <a:t>Provide for safety</a:t>
            </a:r>
          </a:p>
          <a:p>
            <a:pPr lvl="1"/>
            <a:r>
              <a:rPr lang="en-US" dirty="0"/>
              <a:t>Promote therapeutic relationship</a:t>
            </a:r>
          </a:p>
          <a:p>
            <a:pPr lvl="1"/>
            <a:r>
              <a:rPr lang="en-US" dirty="0"/>
              <a:t>Promote ADL’s and physical activity</a:t>
            </a:r>
          </a:p>
          <a:p>
            <a:pPr lvl="1"/>
            <a:r>
              <a:rPr lang="en-US" dirty="0"/>
              <a:t>Promote hydration and nutrition</a:t>
            </a:r>
          </a:p>
          <a:p>
            <a:pPr lvl="1"/>
            <a:r>
              <a:rPr lang="en-US" dirty="0"/>
              <a:t>Promote sleep/rest</a:t>
            </a:r>
          </a:p>
          <a:p>
            <a:pPr lvl="1"/>
            <a:r>
              <a:rPr lang="en-US" dirty="0"/>
              <a:t>Encourage verbalization of emotions</a:t>
            </a:r>
          </a:p>
          <a:p>
            <a:pPr lvl="1"/>
            <a:r>
              <a:rPr lang="en-US" dirty="0"/>
              <a:t>Use therapeutic communication</a:t>
            </a:r>
          </a:p>
          <a:p>
            <a:pPr lvl="1"/>
            <a:r>
              <a:rPr lang="en-US" dirty="0"/>
              <a:t>Manage prescribed </a:t>
            </a:r>
            <a:r>
              <a:rPr lang="en-US" dirty="0" smtClean="0"/>
              <a:t>medications</a:t>
            </a:r>
          </a:p>
          <a:p>
            <a:pPr lvl="2"/>
            <a:r>
              <a:rPr lang="en-US" dirty="0"/>
              <a:t>Lithium</a:t>
            </a:r>
          </a:p>
          <a:p>
            <a:pPr lvl="2"/>
            <a:r>
              <a:rPr lang="en-US" dirty="0"/>
              <a:t>Anticonvulsants</a:t>
            </a:r>
          </a:p>
          <a:p>
            <a:pPr lvl="2"/>
            <a:r>
              <a:rPr lang="en-US" dirty="0" err="1"/>
              <a:t>Antianxiolytics</a:t>
            </a:r>
            <a:endParaRPr lang="en-US" dirty="0"/>
          </a:p>
          <a:p>
            <a:pPr lvl="2"/>
            <a:r>
              <a:rPr lang="en-US" dirty="0" smtClean="0"/>
              <a:t>Antipsychotics</a:t>
            </a:r>
            <a:endParaRPr lang="en-US" dirty="0"/>
          </a:p>
          <a:p>
            <a:pPr lvl="1"/>
            <a:r>
              <a:rPr lang="en-US" dirty="0" smtClean="0"/>
              <a:t>Educate </a:t>
            </a:r>
            <a:r>
              <a:rPr lang="en-US" dirty="0"/>
              <a:t>including family/sig others</a:t>
            </a:r>
          </a:p>
          <a:p>
            <a:r>
              <a:rPr lang="en-US" dirty="0"/>
              <a:t>Hospitalization: acutely suicidal</a:t>
            </a:r>
          </a:p>
          <a:p>
            <a:r>
              <a:rPr lang="en-US" dirty="0"/>
              <a:t>Referrals to Support groups, </a:t>
            </a:r>
            <a:r>
              <a:rPr lang="en-US" dirty="0" smtClean="0"/>
              <a:t>psychotherapy</a:t>
            </a:r>
            <a:endParaRPr lang="en-US" dirty="0"/>
          </a:p>
        </p:txBody>
      </p:sp>
      <p:pic>
        <p:nvPicPr>
          <p:cNvPr id="4098" name="Picture 2" descr="C:\Users\Caroline\AppData\Local\Microsoft\Windows\Temporary Internet Files\Content.IE5\APLXA0O0\MP910216391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676400"/>
            <a:ext cx="4362450" cy="3800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9" y="1981200"/>
            <a:ext cx="4191001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SUICIDE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Common with Mood Disorders</a:t>
            </a:r>
          </a:p>
          <a:p>
            <a:r>
              <a:rPr lang="en-US" dirty="0" smtClean="0"/>
              <a:t>Risk higher after starting antidepressant</a:t>
            </a:r>
          </a:p>
          <a:p>
            <a:r>
              <a:rPr lang="en-US" dirty="0" smtClean="0"/>
              <a:t>Suicidal ideation</a:t>
            </a:r>
          </a:p>
          <a:p>
            <a:pPr lvl="1"/>
            <a:r>
              <a:rPr lang="en-US" dirty="0" smtClean="0"/>
              <a:t>Can use SAD PERSON assessment to evaluate risks</a:t>
            </a:r>
          </a:p>
          <a:p>
            <a:pPr lvl="1"/>
            <a:r>
              <a:rPr lang="en-US" dirty="0" smtClean="0"/>
              <a:t>Most send direct or indirect signals</a:t>
            </a:r>
          </a:p>
          <a:p>
            <a:pPr marL="411480" lvl="1" indent="0">
              <a:buNone/>
            </a:pPr>
            <a:r>
              <a:rPr lang="en-US" dirty="0"/>
              <a:t>	</a:t>
            </a:r>
            <a:r>
              <a:rPr lang="en-US" dirty="0" smtClean="0">
                <a:solidFill>
                  <a:schemeClr val="accent3"/>
                </a:solidFill>
              </a:rPr>
              <a:t>Direct threats, indirect like giving away stuff, getting life in order, </a:t>
            </a:r>
          </a:p>
          <a:p>
            <a:pPr marL="411480" lvl="1" indent="0">
              <a:buNone/>
            </a:pPr>
            <a:r>
              <a:rPr lang="en-US" dirty="0">
                <a:solidFill>
                  <a:schemeClr val="accent3"/>
                </a:solidFill>
              </a:rPr>
              <a:t>	</a:t>
            </a:r>
            <a:r>
              <a:rPr lang="en-US" dirty="0" smtClean="0">
                <a:solidFill>
                  <a:schemeClr val="accent3"/>
                </a:solidFill>
              </a:rPr>
              <a:t>vague good byes</a:t>
            </a:r>
          </a:p>
          <a:p>
            <a:pPr lvl="1"/>
            <a:r>
              <a:rPr lang="en-US" dirty="0" smtClean="0"/>
              <a:t>Most are ambivalent and have conflicting feelings  about their desire</a:t>
            </a:r>
          </a:p>
          <a:p>
            <a:pPr lvl="0">
              <a:buClr>
                <a:srgbClr val="A04DA3"/>
              </a:buClr>
            </a:pPr>
            <a:r>
              <a:rPr lang="en-US" dirty="0" smtClean="0">
                <a:solidFill>
                  <a:prstClr val="black"/>
                </a:solidFill>
              </a:rPr>
              <a:t>Assess</a:t>
            </a:r>
          </a:p>
          <a:p>
            <a:pPr lvl="1">
              <a:buClr>
                <a:srgbClr val="A04DA3"/>
              </a:buClr>
            </a:pPr>
            <a:r>
              <a:rPr lang="en-US" dirty="0" smtClean="0"/>
              <a:t>Once admits ideation take it further</a:t>
            </a:r>
          </a:p>
          <a:p>
            <a:pPr lvl="1">
              <a:buClr>
                <a:srgbClr val="A04DA3"/>
              </a:buClr>
            </a:pPr>
            <a:r>
              <a:rPr lang="en-US" dirty="0" smtClean="0"/>
              <a:t>Do they have a plan</a:t>
            </a:r>
          </a:p>
          <a:p>
            <a:pPr lvl="1">
              <a:buClr>
                <a:srgbClr val="A04DA3"/>
              </a:buClr>
            </a:pPr>
            <a:r>
              <a:rPr lang="en-US" dirty="0" smtClean="0"/>
              <a:t>Do they have the means</a:t>
            </a:r>
          </a:p>
          <a:p>
            <a:pPr lvl="1">
              <a:buClr>
                <a:srgbClr val="A04DA3"/>
              </a:buClr>
            </a:pPr>
            <a:r>
              <a:rPr lang="en-US" dirty="0" smtClean="0"/>
              <a:t>Would it be lethal</a:t>
            </a:r>
          </a:p>
          <a:p>
            <a:pPr lvl="1">
              <a:buClr>
                <a:srgbClr val="A04DA3"/>
              </a:buClr>
            </a:pPr>
            <a:r>
              <a:rPr lang="en-US" dirty="0" smtClean="0"/>
              <a:t>Have they made preparation for their death</a:t>
            </a:r>
          </a:p>
          <a:p>
            <a:pPr lvl="1">
              <a:buClr>
                <a:srgbClr val="A04DA3"/>
              </a:buClr>
            </a:pPr>
            <a:r>
              <a:rPr lang="en-US" dirty="0" smtClean="0"/>
              <a:t>Where and when will they do this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2205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Suicide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Interventions</a:t>
            </a:r>
          </a:p>
          <a:p>
            <a:pPr lvl="1"/>
            <a:r>
              <a:rPr lang="en-US" dirty="0" smtClean="0"/>
              <a:t>Take authoritarian role and let patient know safety primary concern over needs or wishes</a:t>
            </a:r>
          </a:p>
          <a:p>
            <a:pPr lvl="1"/>
            <a:r>
              <a:rPr lang="en-US" dirty="0" smtClean="0"/>
              <a:t>Ensure safe environment</a:t>
            </a:r>
          </a:p>
          <a:p>
            <a:pPr lvl="2"/>
            <a:r>
              <a:rPr lang="en-US" dirty="0" smtClean="0"/>
              <a:t>Remove hazards</a:t>
            </a:r>
          </a:p>
          <a:p>
            <a:pPr lvl="2"/>
            <a:r>
              <a:rPr lang="en-US" dirty="0" smtClean="0"/>
              <a:t>Increase supervision</a:t>
            </a:r>
          </a:p>
          <a:p>
            <a:pPr lvl="2"/>
            <a:r>
              <a:rPr lang="en-US" dirty="0" smtClean="0"/>
              <a:t>Institute no-suicide contract</a:t>
            </a:r>
          </a:p>
          <a:p>
            <a:pPr lvl="1"/>
            <a:r>
              <a:rPr lang="en-US" dirty="0" smtClean="0"/>
              <a:t>Create support system list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urse must respect person and their desperation, this may require putting aside personal biases</a:t>
            </a:r>
          </a:p>
          <a:p>
            <a:pPr lvl="1"/>
            <a:r>
              <a:rPr lang="en-US" dirty="0" smtClean="0"/>
              <a:t>Believe that you can make a difference for this person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017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Delirium and Dementia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Delirium</a:t>
            </a:r>
          </a:p>
          <a:p>
            <a:pPr lvl="1"/>
            <a:r>
              <a:rPr lang="en-US" dirty="0" smtClean="0"/>
              <a:t>Often secondary to general medical condition</a:t>
            </a:r>
          </a:p>
          <a:p>
            <a:pPr lvl="1"/>
            <a:r>
              <a:rPr lang="en-US" dirty="0" smtClean="0"/>
              <a:t>Reversible, short period of symptoms</a:t>
            </a:r>
          </a:p>
          <a:p>
            <a:pPr lvl="1"/>
            <a:r>
              <a:rPr lang="en-US" dirty="0" smtClean="0"/>
              <a:t>Fluctuations in consciousness</a:t>
            </a:r>
          </a:p>
          <a:p>
            <a:pPr lvl="1"/>
            <a:r>
              <a:rPr lang="en-US" dirty="0" smtClean="0"/>
              <a:t>Change in cognition</a:t>
            </a:r>
          </a:p>
          <a:p>
            <a:r>
              <a:rPr lang="en-US" dirty="0" smtClean="0"/>
              <a:t>Dementia</a:t>
            </a:r>
          </a:p>
          <a:p>
            <a:pPr lvl="1"/>
            <a:r>
              <a:rPr lang="en-US" dirty="0" smtClean="0"/>
              <a:t>Vascular or Alzheimer’s</a:t>
            </a:r>
          </a:p>
          <a:p>
            <a:pPr lvl="1"/>
            <a:r>
              <a:rPr lang="en-US" dirty="0" smtClean="0"/>
              <a:t>Long term memory loss</a:t>
            </a:r>
          </a:p>
          <a:p>
            <a:pPr lvl="1"/>
            <a:r>
              <a:rPr lang="en-US" dirty="0" smtClean="0"/>
              <a:t>Disturbance in executive functioning</a:t>
            </a:r>
          </a:p>
          <a:p>
            <a:pPr lvl="1"/>
            <a:r>
              <a:rPr lang="en-US" dirty="0" smtClean="0"/>
              <a:t>Irreversible</a:t>
            </a:r>
          </a:p>
        </p:txBody>
      </p:sp>
      <p:pic>
        <p:nvPicPr>
          <p:cNvPr id="7170" name="Picture 2" descr="C:\Users\Caroline\AppData\Local\Microsoft\Windows\Temporary Internet Files\Content.IE5\34YKHFAM\MM900336366[1]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4267200"/>
            <a:ext cx="828675" cy="82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"/>
            <a:ext cx="9296400" cy="678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7091"/>
            <a:ext cx="8229600" cy="1066800"/>
          </a:xfrm>
        </p:spPr>
        <p:txBody>
          <a:bodyPr/>
          <a:lstStyle/>
          <a:p>
            <a:pPr algn="ctr"/>
            <a:r>
              <a:rPr lang="en-US" dirty="0" smtClean="0"/>
              <a:t>Questions???</a:t>
            </a:r>
            <a:endParaRPr lang="en-US" dirty="0"/>
          </a:p>
        </p:txBody>
      </p:sp>
      <p:pic>
        <p:nvPicPr>
          <p:cNvPr id="1027" name="Picture 3" descr="C:\Users\Caroline\AppData\Local\Microsoft\Windows\Temporary Internet Files\Content.IE5\34YKHFAM\MP90043877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07" y="1911370"/>
            <a:ext cx="3200400" cy="3200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14400" y="6323588"/>
            <a:ext cx="6468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can address questions prior to our Jeopardy game in class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47557" y="1447800"/>
            <a:ext cx="53582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Learning Objectives:</a:t>
            </a:r>
            <a:endParaRPr lang="en-US" dirty="0"/>
          </a:p>
          <a:p>
            <a:r>
              <a:rPr lang="en-US" dirty="0"/>
              <a:t>Identify the symptoms of depression, dementia, and delirium.</a:t>
            </a:r>
          </a:p>
          <a:p>
            <a:r>
              <a:rPr lang="en-US" dirty="0"/>
              <a:t>Describe physiological and psychological factors in the etiology of mood disorders.</a:t>
            </a:r>
          </a:p>
          <a:p>
            <a:r>
              <a:rPr lang="en-US" dirty="0"/>
              <a:t>Explain the nursing role in the administration of medications and non-pharmacological measures to treat mood disorders.</a:t>
            </a:r>
          </a:p>
          <a:p>
            <a:r>
              <a:rPr lang="en-US" dirty="0"/>
              <a:t>Identify the symptoms of bipolar disorders according to the DSM-IV-R.</a:t>
            </a:r>
          </a:p>
          <a:p>
            <a:r>
              <a:rPr lang="en-US" dirty="0"/>
              <a:t>Describe therapeutic nursing interventions for clients with mood disorders.</a:t>
            </a:r>
          </a:p>
          <a:p>
            <a:r>
              <a:rPr lang="en-US" dirty="0"/>
              <a:t>Describe nursing strategies to maintain safety after assessing suicide risk of a client.</a:t>
            </a:r>
          </a:p>
          <a:p>
            <a:r>
              <a:rPr lang="en-US" dirty="0"/>
              <a:t>Identify appropriate resources for clients with mood disorders and their families.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62000"/>
          </a:xfrm>
        </p:spPr>
        <p:txBody>
          <a:bodyPr/>
          <a:lstStyle/>
          <a:p>
            <a:r>
              <a:rPr lang="en-US" dirty="0" smtClean="0"/>
              <a:t>Major Depressive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229600" cy="432511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Severe emotional, cognitive, behavioral, and physical symptoms</a:t>
            </a:r>
          </a:p>
          <a:p>
            <a:r>
              <a:rPr lang="en-US" dirty="0" smtClean="0"/>
              <a:t>Lasting 2 or more week</a:t>
            </a:r>
          </a:p>
          <a:p>
            <a:r>
              <a:rPr lang="en-US" dirty="0" smtClean="0"/>
              <a:t>Impairs social, occupational, or other important functions</a:t>
            </a:r>
          </a:p>
          <a:p>
            <a:r>
              <a:rPr lang="en-US" dirty="0" smtClean="0"/>
              <a:t>Symptoms: </a:t>
            </a:r>
          </a:p>
          <a:p>
            <a:pPr lvl="1"/>
            <a:r>
              <a:rPr lang="en-US" dirty="0" smtClean="0"/>
              <a:t>Depressed mood</a:t>
            </a:r>
          </a:p>
          <a:p>
            <a:pPr lvl="1"/>
            <a:r>
              <a:rPr lang="en-US" u="sng" dirty="0" smtClean="0"/>
              <a:t>An hedonism</a:t>
            </a:r>
            <a:r>
              <a:rPr lang="en-US" dirty="0" smtClean="0"/>
              <a:t> (decreased attention to or </a:t>
            </a:r>
            <a:r>
              <a:rPr lang="en-US" dirty="0" smtClean="0"/>
              <a:t>enjoyment</a:t>
            </a:r>
          </a:p>
          <a:p>
            <a:pPr marL="411480" lvl="1" indent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en-US" dirty="0" smtClean="0"/>
              <a:t>from previously pleasurable activities)</a:t>
            </a:r>
          </a:p>
          <a:p>
            <a:pPr lvl="1"/>
            <a:r>
              <a:rPr lang="en-US" dirty="0" smtClean="0"/>
              <a:t>Change in appetite or weight</a:t>
            </a:r>
          </a:p>
          <a:p>
            <a:pPr lvl="1"/>
            <a:r>
              <a:rPr lang="en-US" dirty="0" smtClean="0"/>
              <a:t>Change in psychomotor activities (slow)</a:t>
            </a:r>
          </a:p>
          <a:p>
            <a:pPr lvl="1"/>
            <a:r>
              <a:rPr lang="en-US" dirty="0" smtClean="0"/>
              <a:t>Decreased energy/fatigue</a:t>
            </a:r>
          </a:p>
          <a:p>
            <a:pPr lvl="1"/>
            <a:r>
              <a:rPr lang="en-US" dirty="0" smtClean="0"/>
              <a:t>Feeling worthless, hopeless, helpless</a:t>
            </a:r>
          </a:p>
          <a:p>
            <a:pPr lvl="1"/>
            <a:r>
              <a:rPr lang="en-US" dirty="0" smtClean="0"/>
              <a:t>Difficulty thinking, concentrating, </a:t>
            </a:r>
            <a:r>
              <a:rPr lang="en-US" dirty="0" smtClean="0"/>
              <a:t>making</a:t>
            </a:r>
          </a:p>
          <a:p>
            <a:pPr marL="411480" lvl="1" indent="0">
              <a:buNone/>
            </a:pPr>
            <a:r>
              <a:rPr lang="en-US" dirty="0"/>
              <a:t>	</a:t>
            </a:r>
            <a:r>
              <a:rPr lang="en-US" dirty="0" smtClean="0"/>
              <a:t> </a:t>
            </a:r>
            <a:r>
              <a:rPr lang="en-US" dirty="0" smtClean="0"/>
              <a:t>decision</a:t>
            </a:r>
          </a:p>
          <a:p>
            <a:pPr lvl="1"/>
            <a:r>
              <a:rPr lang="en-US" dirty="0" smtClean="0"/>
              <a:t>Thoughts of death or suicide</a:t>
            </a:r>
          </a:p>
          <a:p>
            <a:pPr lvl="1"/>
            <a:r>
              <a:rPr lang="en-US" dirty="0" smtClean="0"/>
              <a:t>Some have </a:t>
            </a:r>
            <a:r>
              <a:rPr lang="en-US" dirty="0" smtClean="0"/>
              <a:t>delusions/hallucinations</a:t>
            </a:r>
          </a:p>
          <a:p>
            <a:pPr marL="411480" lvl="1" indent="0">
              <a:buNone/>
            </a:pPr>
            <a:r>
              <a:rPr lang="en-US" dirty="0"/>
              <a:t>	</a:t>
            </a:r>
            <a:r>
              <a:rPr lang="en-US" dirty="0" smtClean="0"/>
              <a:t>/</a:t>
            </a:r>
            <a:r>
              <a:rPr lang="en-US" dirty="0" smtClean="0"/>
              <a:t>catatonic features</a:t>
            </a:r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698501"/>
            <a:ext cx="403860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Related Mood Disorder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724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Cyclothymic disorder</a:t>
            </a:r>
          </a:p>
          <a:p>
            <a:pPr lvl="1"/>
            <a:r>
              <a:rPr lang="en-US" dirty="0" smtClean="0"/>
              <a:t>Hypomanic symptoms that do not meet the definition of Bipolar</a:t>
            </a:r>
            <a:endParaRPr lang="en-US" dirty="0"/>
          </a:p>
          <a:p>
            <a:r>
              <a:rPr lang="en-US" dirty="0"/>
              <a:t>Dysthymic Disorder:</a:t>
            </a:r>
          </a:p>
          <a:p>
            <a:pPr lvl="1"/>
            <a:r>
              <a:rPr lang="en-US" dirty="0" smtClean="0"/>
              <a:t>Mild </a:t>
            </a:r>
            <a:r>
              <a:rPr lang="en-US" dirty="0"/>
              <a:t>depressive symptoms over most </a:t>
            </a:r>
            <a:r>
              <a:rPr lang="en-US" dirty="0" smtClean="0"/>
              <a:t>days for 2 years, that does not meet criteria for depression</a:t>
            </a:r>
          </a:p>
          <a:p>
            <a:pPr lvl="0">
              <a:buClr>
                <a:srgbClr val="A04DA3"/>
              </a:buClr>
            </a:pPr>
            <a:r>
              <a:rPr lang="en-US" dirty="0" smtClean="0">
                <a:solidFill>
                  <a:prstClr val="black"/>
                </a:solidFill>
              </a:rPr>
              <a:t>Seasonal Affect Disorder</a:t>
            </a:r>
          </a:p>
          <a:p>
            <a:pPr lvl="1">
              <a:buClr>
                <a:srgbClr val="438086"/>
              </a:buClr>
            </a:pPr>
            <a:r>
              <a:rPr lang="en-US" dirty="0" smtClean="0">
                <a:solidFill>
                  <a:srgbClr val="438086"/>
                </a:solidFill>
              </a:rPr>
              <a:t>Mild symptoms of depression, onset fall/winter</a:t>
            </a:r>
            <a:endParaRPr lang="en-US" dirty="0">
              <a:solidFill>
                <a:srgbClr val="438086"/>
              </a:solidFill>
            </a:endParaRPr>
          </a:p>
          <a:p>
            <a:pPr lvl="0">
              <a:buClr>
                <a:srgbClr val="A04DA3"/>
              </a:buClr>
            </a:pPr>
            <a:r>
              <a:rPr lang="en-US" dirty="0" smtClean="0">
                <a:solidFill>
                  <a:prstClr val="black"/>
                </a:solidFill>
              </a:rPr>
              <a:t>Post Partum</a:t>
            </a:r>
          </a:p>
          <a:p>
            <a:pPr lvl="1">
              <a:buClr>
                <a:srgbClr val="438086"/>
              </a:buClr>
            </a:pPr>
            <a:r>
              <a:rPr lang="en-US" dirty="0" smtClean="0">
                <a:solidFill>
                  <a:srgbClr val="438086"/>
                </a:solidFill>
              </a:rPr>
              <a:t>Meets all criteria as depression, onset within 4 week of delivery.  Postpartum psychosis is considered a medical emergency</a:t>
            </a:r>
            <a:endParaRPr lang="en-US" dirty="0">
              <a:solidFill>
                <a:srgbClr val="438086"/>
              </a:solidFill>
            </a:endParaRPr>
          </a:p>
          <a:p>
            <a:pPr marL="109728" lvl="0" indent="0">
              <a:buClr>
                <a:srgbClr val="A04DA3"/>
              </a:buClr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109728" lvl="0" indent="0">
              <a:buClr>
                <a:srgbClr val="A04DA3"/>
              </a:buClr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411480" lvl="1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2050" name="Picture 2" descr="C:\Users\Caroline\AppData\Local\Microsoft\Windows\Temporary Internet Files\Content.IE5\APLXA0O0\MC90004877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595122"/>
            <a:ext cx="1905000" cy="21625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919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Risk for harm to self or others</a:t>
            </a:r>
          </a:p>
          <a:p>
            <a:r>
              <a:rPr lang="en-US" dirty="0" smtClean="0"/>
              <a:t>Physical and neurological exam</a:t>
            </a:r>
          </a:p>
          <a:p>
            <a:r>
              <a:rPr lang="en-US" dirty="0" smtClean="0"/>
              <a:t>Medical HX and Medications</a:t>
            </a:r>
          </a:p>
          <a:p>
            <a:r>
              <a:rPr lang="en-US" dirty="0" smtClean="0"/>
              <a:t>Support system</a:t>
            </a:r>
          </a:p>
          <a:p>
            <a:r>
              <a:rPr lang="en-US" dirty="0" smtClean="0"/>
              <a:t>Standardized screening tools:</a:t>
            </a:r>
          </a:p>
          <a:p>
            <a:pPr lvl="1"/>
            <a:r>
              <a:rPr lang="en-US" dirty="0" smtClean="0"/>
              <a:t>Beck Depression Inventory</a:t>
            </a:r>
          </a:p>
          <a:p>
            <a:pPr lvl="1"/>
            <a:r>
              <a:rPr lang="en-US" dirty="0" smtClean="0"/>
              <a:t>Hamilton Depression Scale</a:t>
            </a:r>
          </a:p>
          <a:p>
            <a:pPr lvl="1"/>
            <a:r>
              <a:rPr lang="en-US" dirty="0" smtClean="0"/>
              <a:t>Zung Depression Scale</a:t>
            </a:r>
          </a:p>
          <a:p>
            <a:r>
              <a:rPr lang="en-US" dirty="0" smtClean="0"/>
              <a:t>What to assess?</a:t>
            </a:r>
          </a:p>
          <a:p>
            <a:pPr lvl="1"/>
            <a:r>
              <a:rPr lang="en-US" dirty="0" smtClean="0"/>
              <a:t>Mood, anhedonia, mental processing, psychomotor retardation, feelings, sleep patterns, delusions, sexual activity and roles and relationships.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Diagnoses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1905000"/>
            <a:ext cx="5181600" cy="466953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Risk for suicide</a:t>
            </a:r>
          </a:p>
          <a:p>
            <a:r>
              <a:rPr lang="en-US" dirty="0" smtClean="0"/>
              <a:t>Imbalanced nutrition, less than body requirements</a:t>
            </a:r>
          </a:p>
          <a:p>
            <a:r>
              <a:rPr lang="en-US" dirty="0" smtClean="0"/>
              <a:t>Ineffective role performance</a:t>
            </a:r>
          </a:p>
          <a:p>
            <a:r>
              <a:rPr lang="en-US" dirty="0" smtClean="0"/>
              <a:t>Disturbed thought processes</a:t>
            </a:r>
          </a:p>
          <a:p>
            <a:r>
              <a:rPr lang="en-US" dirty="0" smtClean="0"/>
              <a:t>Chronic low self esteem</a:t>
            </a:r>
          </a:p>
          <a:p>
            <a:r>
              <a:rPr lang="en-US" dirty="0" smtClean="0"/>
              <a:t>Powerlessness</a:t>
            </a:r>
          </a:p>
          <a:p>
            <a:r>
              <a:rPr lang="en-US" dirty="0" smtClean="0"/>
              <a:t>Impaired social interaction</a:t>
            </a:r>
          </a:p>
          <a:p>
            <a:r>
              <a:rPr lang="en-US" dirty="0" smtClean="0"/>
              <a:t>Disturbed sleep pattern</a:t>
            </a:r>
          </a:p>
          <a:p>
            <a:r>
              <a:rPr lang="en-US" dirty="0" smtClean="0"/>
              <a:t>Ineffective coping</a:t>
            </a:r>
          </a:p>
          <a:p>
            <a:r>
              <a:rPr lang="en-US" dirty="0" smtClean="0"/>
              <a:t>Interrupted family processes</a:t>
            </a:r>
            <a:endParaRPr lang="en-US" dirty="0"/>
          </a:p>
        </p:txBody>
      </p:sp>
      <p:pic>
        <p:nvPicPr>
          <p:cNvPr id="3074" name="Picture 2" descr="C:\Users\Caroline\AppData\Local\Microsoft\Windows\Temporary Internet Files\Content.IE5\2TNKI2V2\MC90004860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743200"/>
            <a:ext cx="2409858" cy="289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Nursing 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Intervention:</a:t>
            </a:r>
          </a:p>
          <a:p>
            <a:pPr lvl="1"/>
            <a:r>
              <a:rPr lang="en-US" dirty="0" smtClean="0"/>
              <a:t>Provide for safety</a:t>
            </a:r>
          </a:p>
          <a:p>
            <a:pPr lvl="1"/>
            <a:r>
              <a:rPr lang="en-US" dirty="0" smtClean="0"/>
              <a:t>Promote therapeutic relationship</a:t>
            </a:r>
          </a:p>
          <a:p>
            <a:pPr lvl="1"/>
            <a:r>
              <a:rPr lang="en-US" dirty="0" smtClean="0"/>
              <a:t>Promote ADL’s and physical activity</a:t>
            </a:r>
          </a:p>
          <a:p>
            <a:pPr lvl="1"/>
            <a:r>
              <a:rPr lang="en-US" dirty="0" smtClean="0"/>
              <a:t>Promote hydration and nutrition</a:t>
            </a:r>
          </a:p>
          <a:p>
            <a:pPr lvl="1"/>
            <a:r>
              <a:rPr lang="en-US" dirty="0" smtClean="0"/>
              <a:t>Promote sleep/rest</a:t>
            </a:r>
          </a:p>
          <a:p>
            <a:pPr lvl="1"/>
            <a:r>
              <a:rPr lang="en-US" dirty="0" smtClean="0"/>
              <a:t>Encourage verbalization of emotions</a:t>
            </a:r>
          </a:p>
          <a:p>
            <a:pPr lvl="1"/>
            <a:r>
              <a:rPr lang="en-US" dirty="0" smtClean="0"/>
              <a:t>Use therapeutic communication</a:t>
            </a:r>
          </a:p>
          <a:p>
            <a:pPr lvl="1"/>
            <a:r>
              <a:rPr lang="en-US" dirty="0" smtClean="0"/>
              <a:t>Manage prescribed medications</a:t>
            </a:r>
          </a:p>
          <a:p>
            <a:pPr lvl="1"/>
            <a:r>
              <a:rPr lang="en-US" dirty="0" smtClean="0"/>
              <a:t>Manage ECT (</a:t>
            </a:r>
            <a:r>
              <a:rPr lang="en-US" dirty="0" err="1" smtClean="0"/>
              <a:t>electroconvulsant</a:t>
            </a:r>
            <a:r>
              <a:rPr lang="en-US" dirty="0" smtClean="0"/>
              <a:t> therapy)</a:t>
            </a:r>
          </a:p>
          <a:p>
            <a:pPr lvl="1"/>
            <a:r>
              <a:rPr lang="en-US" dirty="0" smtClean="0"/>
              <a:t>Educate including family/sig others</a:t>
            </a:r>
          </a:p>
          <a:p>
            <a:r>
              <a:rPr lang="en-US" dirty="0" smtClean="0"/>
              <a:t>Hospitalization: acutely suicidal</a:t>
            </a:r>
          </a:p>
          <a:p>
            <a:r>
              <a:rPr lang="en-US" dirty="0" smtClean="0"/>
              <a:t>Referrals to Support groups, psychotherapy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Bipolar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Bipolar I Disorder</a:t>
            </a:r>
          </a:p>
          <a:p>
            <a:pPr lvl="2"/>
            <a:r>
              <a:rPr lang="en-US" dirty="0"/>
              <a:t>Manic episodes with at least one depressive</a:t>
            </a:r>
          </a:p>
          <a:p>
            <a:pPr marL="109728" indent="0">
              <a:buNone/>
            </a:pPr>
            <a:r>
              <a:rPr lang="en-US" dirty="0"/>
              <a:t>	</a:t>
            </a:r>
            <a:r>
              <a:rPr lang="en-US" dirty="0" smtClean="0"/>
              <a:t>Bipolar II Disorder</a:t>
            </a:r>
          </a:p>
          <a:p>
            <a:pPr lvl="2"/>
            <a:r>
              <a:rPr lang="en-US" dirty="0" smtClean="0"/>
              <a:t>Depressive episodes with at least one manic episode</a:t>
            </a:r>
          </a:p>
          <a:p>
            <a:r>
              <a:rPr lang="en-US" dirty="0" smtClean="0"/>
              <a:t>Cyclothymia</a:t>
            </a:r>
          </a:p>
          <a:p>
            <a:pPr lvl="1"/>
            <a:r>
              <a:rPr lang="en-US" dirty="0" smtClean="0"/>
              <a:t>Hypomanic episodes alternating with minor depression (at least two years) does not meet criteria for Bipolar</a:t>
            </a:r>
          </a:p>
          <a:p>
            <a:r>
              <a:rPr lang="en-US" sz="2600" dirty="0" smtClean="0"/>
              <a:t>No cure! Bipolar disorders result from interactions between neurotransmitters and hormones.</a:t>
            </a:r>
          </a:p>
          <a:p>
            <a:endParaRPr lang="en-US" dirty="0"/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910" y="783431"/>
            <a:ext cx="1557337" cy="178593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Early diagnosis helps avoid additional issues</a:t>
            </a:r>
          </a:p>
          <a:p>
            <a:r>
              <a:rPr lang="en-US" dirty="0" smtClean="0"/>
              <a:t>Mood: euphoric mood is unstable</a:t>
            </a:r>
          </a:p>
          <a:p>
            <a:r>
              <a:rPr lang="en-US" dirty="0" smtClean="0"/>
              <a:t>Behavior: mania creates shambles</a:t>
            </a:r>
          </a:p>
          <a:p>
            <a:r>
              <a:rPr lang="en-US" dirty="0" smtClean="0"/>
              <a:t>Flight of ideas, Rapid, disorganized speech</a:t>
            </a:r>
          </a:p>
          <a:p>
            <a:r>
              <a:rPr lang="en-US" dirty="0" smtClean="0"/>
              <a:t>Grandiose delusions or hallucinations</a:t>
            </a:r>
          </a:p>
          <a:p>
            <a:r>
              <a:rPr lang="en-US" dirty="0" smtClean="0"/>
              <a:t>Psychomotor </a:t>
            </a:r>
            <a:r>
              <a:rPr lang="en-US" dirty="0" err="1" smtClean="0"/>
              <a:t>aggitation</a:t>
            </a:r>
            <a:endParaRPr lang="en-US" dirty="0" smtClean="0"/>
          </a:p>
          <a:p>
            <a:r>
              <a:rPr lang="en-US" dirty="0" smtClean="0"/>
              <a:t>Poor concentration and attention span</a:t>
            </a:r>
          </a:p>
          <a:p>
            <a:r>
              <a:rPr lang="en-US" dirty="0" smtClean="0"/>
              <a:t>Decreased sleep</a:t>
            </a:r>
          </a:p>
          <a:p>
            <a:r>
              <a:rPr lang="en-US" dirty="0" smtClean="0"/>
              <a:t>Symptoms during depression same as with Major Depressive Disorder/Suicide Risk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Clr>
                <a:srgbClr val="A04DA3"/>
              </a:buClr>
            </a:pPr>
            <a:r>
              <a:rPr lang="en-US" sz="2600" dirty="0">
                <a:solidFill>
                  <a:prstClr val="black"/>
                </a:solidFill>
              </a:rPr>
              <a:t>Risk for harm to self or </a:t>
            </a:r>
            <a:r>
              <a:rPr lang="en-US" sz="2600" dirty="0" smtClean="0">
                <a:solidFill>
                  <a:prstClr val="black"/>
                </a:solidFill>
              </a:rPr>
              <a:t>others</a:t>
            </a:r>
          </a:p>
          <a:p>
            <a:pPr lvl="1">
              <a:buClr>
                <a:srgbClr val="A04DA3"/>
              </a:buClr>
            </a:pPr>
            <a:r>
              <a:rPr lang="en-US" sz="2400" dirty="0" smtClean="0"/>
              <a:t>Protect patient from negative consequences of actions</a:t>
            </a:r>
            <a:endParaRPr lang="en-US" sz="2400" dirty="0"/>
          </a:p>
          <a:p>
            <a:pPr lvl="0">
              <a:buClr>
                <a:srgbClr val="A04DA3"/>
              </a:buClr>
            </a:pPr>
            <a:r>
              <a:rPr lang="en-US" sz="2600" dirty="0">
                <a:solidFill>
                  <a:prstClr val="black"/>
                </a:solidFill>
              </a:rPr>
              <a:t>Physical and neurological exam</a:t>
            </a:r>
          </a:p>
          <a:p>
            <a:pPr lvl="0">
              <a:buClr>
                <a:srgbClr val="A04DA3"/>
              </a:buClr>
            </a:pPr>
            <a:r>
              <a:rPr lang="en-US" sz="2600" dirty="0">
                <a:solidFill>
                  <a:prstClr val="black"/>
                </a:solidFill>
              </a:rPr>
              <a:t>Medical </a:t>
            </a:r>
            <a:r>
              <a:rPr lang="en-US" sz="2600" dirty="0" err="1" smtClean="0">
                <a:solidFill>
                  <a:prstClr val="black"/>
                </a:solidFill>
              </a:rPr>
              <a:t>Hx</a:t>
            </a:r>
            <a:r>
              <a:rPr lang="en-US" sz="2600" dirty="0" smtClean="0">
                <a:solidFill>
                  <a:prstClr val="black"/>
                </a:solidFill>
              </a:rPr>
              <a:t> </a:t>
            </a:r>
            <a:r>
              <a:rPr lang="en-US" sz="2600" dirty="0">
                <a:solidFill>
                  <a:prstClr val="black"/>
                </a:solidFill>
              </a:rPr>
              <a:t>and </a:t>
            </a:r>
            <a:r>
              <a:rPr lang="en-US" sz="2600" dirty="0" smtClean="0">
                <a:solidFill>
                  <a:prstClr val="black"/>
                </a:solidFill>
              </a:rPr>
              <a:t>Medications</a:t>
            </a:r>
          </a:p>
          <a:p>
            <a:pPr lvl="0">
              <a:buClr>
                <a:srgbClr val="A04DA3"/>
              </a:buClr>
            </a:pPr>
            <a:r>
              <a:rPr lang="en-US" sz="2600" dirty="0" smtClean="0">
                <a:solidFill>
                  <a:prstClr val="black"/>
                </a:solidFill>
              </a:rPr>
              <a:t>Assess </a:t>
            </a:r>
            <a:r>
              <a:rPr lang="en-US" sz="2600" dirty="0">
                <a:solidFill>
                  <a:prstClr val="black"/>
                </a:solidFill>
              </a:rPr>
              <a:t>for need for hospitalization; </a:t>
            </a:r>
          </a:p>
          <a:p>
            <a:pPr lvl="0">
              <a:buClr>
                <a:srgbClr val="A04DA3"/>
              </a:buClr>
            </a:pPr>
            <a:r>
              <a:rPr lang="en-US" sz="2600" dirty="0">
                <a:solidFill>
                  <a:prstClr val="black"/>
                </a:solidFill>
              </a:rPr>
              <a:t>Support </a:t>
            </a:r>
            <a:r>
              <a:rPr lang="en-US" sz="2600" dirty="0" smtClean="0">
                <a:solidFill>
                  <a:prstClr val="black"/>
                </a:solidFill>
              </a:rPr>
              <a:t>systems</a:t>
            </a:r>
            <a:endParaRPr lang="en-US" sz="2600" dirty="0">
              <a:solidFill>
                <a:prstClr val="black"/>
              </a:solidFill>
            </a:endParaRPr>
          </a:p>
          <a:p>
            <a:pPr lvl="0">
              <a:buClr>
                <a:srgbClr val="A04DA3"/>
              </a:buClr>
            </a:pPr>
            <a:r>
              <a:rPr lang="en-US" sz="2600" dirty="0">
                <a:solidFill>
                  <a:prstClr val="black"/>
                </a:solidFill>
              </a:rPr>
              <a:t>Standardized screening tools</a:t>
            </a:r>
            <a:r>
              <a:rPr lang="en-US" sz="2600" dirty="0" smtClean="0">
                <a:solidFill>
                  <a:prstClr val="black"/>
                </a:solidFill>
              </a:rPr>
              <a:t>:</a:t>
            </a:r>
          </a:p>
          <a:p>
            <a:pPr lvl="1">
              <a:buClr>
                <a:srgbClr val="A04DA3"/>
              </a:buClr>
            </a:pPr>
            <a:r>
              <a:rPr lang="en-US" sz="2400" dirty="0" smtClean="0"/>
              <a:t>Mood Disorder Questionnaire</a:t>
            </a:r>
            <a:endParaRPr lang="en-US" sz="2400" dirty="0"/>
          </a:p>
          <a:p>
            <a:pPr lvl="0">
              <a:buClr>
                <a:srgbClr val="A04DA3"/>
              </a:buClr>
            </a:pPr>
            <a:r>
              <a:rPr lang="en-US" sz="2600" dirty="0" smtClean="0">
                <a:solidFill>
                  <a:prstClr val="black"/>
                </a:solidFill>
              </a:rPr>
              <a:t>What </a:t>
            </a:r>
            <a:r>
              <a:rPr lang="en-US" sz="2600" dirty="0">
                <a:solidFill>
                  <a:prstClr val="black"/>
                </a:solidFill>
              </a:rPr>
              <a:t>to assess?</a:t>
            </a:r>
          </a:p>
          <a:p>
            <a:pPr lvl="1">
              <a:buClr>
                <a:srgbClr val="438086"/>
              </a:buClr>
            </a:pPr>
            <a:r>
              <a:rPr lang="en-US" sz="2400" dirty="0" smtClean="0">
                <a:solidFill>
                  <a:srgbClr val="438086"/>
                </a:solidFill>
              </a:rPr>
              <a:t>Mood either depressed or euphoric, mental </a:t>
            </a:r>
            <a:r>
              <a:rPr lang="en-US" sz="2400" dirty="0">
                <a:solidFill>
                  <a:srgbClr val="438086"/>
                </a:solidFill>
              </a:rPr>
              <a:t>processing, psychomotor </a:t>
            </a:r>
            <a:r>
              <a:rPr lang="en-US" sz="2400" dirty="0" smtClean="0">
                <a:solidFill>
                  <a:srgbClr val="438086"/>
                </a:solidFill>
              </a:rPr>
              <a:t>activity, </a:t>
            </a:r>
            <a:r>
              <a:rPr lang="en-US" sz="2400" dirty="0">
                <a:solidFill>
                  <a:srgbClr val="438086"/>
                </a:solidFill>
              </a:rPr>
              <a:t>feelings, sleep patterns, delusions, sexual activity and roles and relationships.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427</TotalTime>
  <Words>691</Words>
  <Application>Microsoft Office PowerPoint</Application>
  <PresentationFormat>On-screen Show (4:3)</PresentationFormat>
  <Paragraphs>182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Georgia</vt:lpstr>
      <vt:lpstr>Trebuchet MS</vt:lpstr>
      <vt:lpstr>Wingdings 2</vt:lpstr>
      <vt:lpstr>Urban</vt:lpstr>
      <vt:lpstr>Mood Disorders</vt:lpstr>
      <vt:lpstr>Major Depressive Disorder</vt:lpstr>
      <vt:lpstr>Other Related Mood Disorder</vt:lpstr>
      <vt:lpstr>Assessment</vt:lpstr>
      <vt:lpstr>Nursing Diagnoses</vt:lpstr>
      <vt:lpstr>Nursing Interventions</vt:lpstr>
      <vt:lpstr>Bipolar Disorders</vt:lpstr>
      <vt:lpstr>Characteristics</vt:lpstr>
      <vt:lpstr>Assessment</vt:lpstr>
      <vt:lpstr>Nursing Diagnoses</vt:lpstr>
      <vt:lpstr>Nursing Interventions</vt:lpstr>
      <vt:lpstr>PowerPoint Presentation</vt:lpstr>
      <vt:lpstr>SUICIDE</vt:lpstr>
      <vt:lpstr>Suicide</vt:lpstr>
      <vt:lpstr>Delirium and Dementia</vt:lpstr>
      <vt:lpstr>PowerPoint Presentation</vt:lpstr>
      <vt:lpstr>Questions???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Mood Disorders</dc:title>
  <dc:creator>Caroline</dc:creator>
  <cp:lastModifiedBy>Michele M. O_Donnell</cp:lastModifiedBy>
  <cp:revision>44</cp:revision>
  <dcterms:created xsi:type="dcterms:W3CDTF">2014-01-11T19:44:22Z</dcterms:created>
  <dcterms:modified xsi:type="dcterms:W3CDTF">2015-04-13T15:11:58Z</dcterms:modified>
</cp:coreProperties>
</file>