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0"/>
  </p:notesMasterIdLst>
  <p:sldIdLst>
    <p:sldId id="256" r:id="rId3"/>
    <p:sldId id="257" r:id="rId4"/>
    <p:sldId id="260" r:id="rId5"/>
    <p:sldId id="261" r:id="rId6"/>
    <p:sldId id="264" r:id="rId7"/>
    <p:sldId id="287" r:id="rId8"/>
    <p:sldId id="277" r:id="rId9"/>
    <p:sldId id="293" r:id="rId10"/>
    <p:sldId id="275" r:id="rId11"/>
    <p:sldId id="276" r:id="rId12"/>
    <p:sldId id="286" r:id="rId13"/>
    <p:sldId id="296" r:id="rId14"/>
    <p:sldId id="297" r:id="rId15"/>
    <p:sldId id="280" r:id="rId16"/>
    <p:sldId id="289" r:id="rId17"/>
    <p:sldId id="278" r:id="rId18"/>
    <p:sldId id="274" r:id="rId19"/>
  </p:sldIdLst>
  <p:sldSz cx="9144000" cy="6858000" type="screen4x3"/>
  <p:notesSz cx="7010400" cy="9223375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5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40" autoAdjust="0"/>
    <p:restoredTop sz="68251" autoAdjust="0"/>
  </p:normalViewPr>
  <p:slideViewPr>
    <p:cSldViewPr>
      <p:cViewPr varScale="1">
        <p:scale>
          <a:sx n="54" d="100"/>
          <a:sy n="54" d="100"/>
        </p:scale>
        <p:origin x="132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00" d="100"/>
          <a:sy n="100" d="100"/>
        </p:scale>
        <p:origin x="1632" y="-420"/>
      </p:cViewPr>
      <p:guideLst>
        <p:guide orient="horz" pos="2905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BB36DF-3926-4D1F-A7DC-24A440B2C788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88C89449-6CC2-41BD-AF2F-FC886AA5FA36}">
      <dgm:prSet phldrT="[Text]"/>
      <dgm:spPr/>
      <dgm:t>
        <a:bodyPr/>
        <a:lstStyle/>
        <a:p>
          <a:r>
            <a:rPr lang="en-US" dirty="0" smtClean="0"/>
            <a:t>Tertiary Prevention</a:t>
          </a:r>
          <a:endParaRPr lang="en-US" dirty="0"/>
        </a:p>
      </dgm:t>
    </dgm:pt>
    <dgm:pt modelId="{74394CEC-95CB-4FA4-ADBE-2E4B0E8FF2B4}" type="parTrans" cxnId="{0FD0043A-B2E4-4F1A-8720-88058BB8617F}">
      <dgm:prSet/>
      <dgm:spPr/>
      <dgm:t>
        <a:bodyPr/>
        <a:lstStyle/>
        <a:p>
          <a:endParaRPr lang="en-US"/>
        </a:p>
      </dgm:t>
    </dgm:pt>
    <dgm:pt modelId="{3D02892F-676F-4749-B894-7451BC049F58}" type="sibTrans" cxnId="{0FD0043A-B2E4-4F1A-8720-88058BB8617F}">
      <dgm:prSet/>
      <dgm:spPr/>
      <dgm:t>
        <a:bodyPr/>
        <a:lstStyle/>
        <a:p>
          <a:endParaRPr lang="en-US"/>
        </a:p>
      </dgm:t>
    </dgm:pt>
    <dgm:pt modelId="{ADF28F93-556B-45E6-B672-C58A65F5F389}">
      <dgm:prSet phldrT="[Text]"/>
      <dgm:spPr/>
      <dgm:t>
        <a:bodyPr/>
        <a:lstStyle/>
        <a:p>
          <a:r>
            <a:rPr lang="en-US" dirty="0" smtClean="0"/>
            <a:t>Secondary Prevention</a:t>
          </a:r>
          <a:endParaRPr lang="en-US" dirty="0"/>
        </a:p>
      </dgm:t>
    </dgm:pt>
    <dgm:pt modelId="{DDFFE4B1-2496-4AC6-9665-A0C9E14749FC}" type="parTrans" cxnId="{9EC76E08-D1DC-4BB4-9784-1330236EF9F3}">
      <dgm:prSet/>
      <dgm:spPr/>
      <dgm:t>
        <a:bodyPr/>
        <a:lstStyle/>
        <a:p>
          <a:endParaRPr lang="en-US"/>
        </a:p>
      </dgm:t>
    </dgm:pt>
    <dgm:pt modelId="{EEBEF3CD-DD5B-4D1C-A5D3-54D904A6BF96}" type="sibTrans" cxnId="{9EC76E08-D1DC-4BB4-9784-1330236EF9F3}">
      <dgm:prSet/>
      <dgm:spPr/>
      <dgm:t>
        <a:bodyPr/>
        <a:lstStyle/>
        <a:p>
          <a:endParaRPr lang="en-US"/>
        </a:p>
      </dgm:t>
    </dgm:pt>
    <dgm:pt modelId="{7D5B2702-19BE-4797-B7FA-605F8BE131AB}">
      <dgm:prSet phldrT="[Text]"/>
      <dgm:spPr/>
      <dgm:t>
        <a:bodyPr/>
        <a:lstStyle/>
        <a:p>
          <a:r>
            <a:rPr lang="en-US" dirty="0" smtClean="0"/>
            <a:t>Primary Prevention</a:t>
          </a:r>
          <a:endParaRPr lang="en-US" dirty="0"/>
        </a:p>
      </dgm:t>
    </dgm:pt>
    <dgm:pt modelId="{8B83299D-673B-4D48-A093-353AE2A0B2C9}" type="parTrans" cxnId="{3A382B87-576D-4332-8830-0140E7559A3F}">
      <dgm:prSet/>
      <dgm:spPr/>
      <dgm:t>
        <a:bodyPr/>
        <a:lstStyle/>
        <a:p>
          <a:endParaRPr lang="en-US"/>
        </a:p>
      </dgm:t>
    </dgm:pt>
    <dgm:pt modelId="{CEB98956-2391-454F-9993-FBF23DD60289}" type="sibTrans" cxnId="{3A382B87-576D-4332-8830-0140E7559A3F}">
      <dgm:prSet/>
      <dgm:spPr/>
      <dgm:t>
        <a:bodyPr/>
        <a:lstStyle/>
        <a:p>
          <a:endParaRPr lang="en-US"/>
        </a:p>
      </dgm:t>
    </dgm:pt>
    <dgm:pt modelId="{3090CC59-B32D-4F42-BE3F-4747161D5259}" type="pres">
      <dgm:prSet presAssocID="{9ABB36DF-3926-4D1F-A7DC-24A440B2C788}" presName="Name0" presStyleCnt="0">
        <dgm:presLayoutVars>
          <dgm:dir/>
          <dgm:animLvl val="lvl"/>
          <dgm:resizeHandles val="exact"/>
        </dgm:presLayoutVars>
      </dgm:prSet>
      <dgm:spPr/>
    </dgm:pt>
    <dgm:pt modelId="{4550F7A7-08F7-4268-B125-9B86630B6A6C}" type="pres">
      <dgm:prSet presAssocID="{88C89449-6CC2-41BD-AF2F-FC886AA5FA36}" presName="Name8" presStyleCnt="0"/>
      <dgm:spPr/>
    </dgm:pt>
    <dgm:pt modelId="{69D338A3-DB4C-48C4-B7C1-CA36B1C3B6F4}" type="pres">
      <dgm:prSet presAssocID="{88C89449-6CC2-41BD-AF2F-FC886AA5FA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1CDB6B-C124-4901-AA13-EFDD085A4865}" type="pres">
      <dgm:prSet presAssocID="{88C89449-6CC2-41BD-AF2F-FC886AA5FA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B4A77-0CCD-4443-8656-74392963393F}" type="pres">
      <dgm:prSet presAssocID="{ADF28F93-556B-45E6-B672-C58A65F5F389}" presName="Name8" presStyleCnt="0"/>
      <dgm:spPr/>
    </dgm:pt>
    <dgm:pt modelId="{45A82F09-C865-404F-8183-393B9D8C9003}" type="pres">
      <dgm:prSet presAssocID="{ADF28F93-556B-45E6-B672-C58A65F5F389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22A3BC-A601-4AF2-A70A-7114DBFE321F}" type="pres">
      <dgm:prSet presAssocID="{ADF28F93-556B-45E6-B672-C58A65F5F38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03D686-78F7-4E2B-B2B0-0C44B735B03F}" type="pres">
      <dgm:prSet presAssocID="{7D5B2702-19BE-4797-B7FA-605F8BE131AB}" presName="Name8" presStyleCnt="0"/>
      <dgm:spPr/>
    </dgm:pt>
    <dgm:pt modelId="{4746454A-0FD2-41A8-BD99-EE94C4700F83}" type="pres">
      <dgm:prSet presAssocID="{7D5B2702-19BE-4797-B7FA-605F8BE131AB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4CCA21-5514-42A0-914C-B6E724AD1EA7}" type="pres">
      <dgm:prSet presAssocID="{7D5B2702-19BE-4797-B7FA-605F8BE131A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19FED1-53DD-438C-9C33-B50CC7E04F3B}" type="presOf" srcId="{7D5B2702-19BE-4797-B7FA-605F8BE131AB}" destId="{804CCA21-5514-42A0-914C-B6E724AD1EA7}" srcOrd="1" destOrd="0" presId="urn:microsoft.com/office/officeart/2005/8/layout/pyramid1"/>
    <dgm:cxn modelId="{9EC76E08-D1DC-4BB4-9784-1330236EF9F3}" srcId="{9ABB36DF-3926-4D1F-A7DC-24A440B2C788}" destId="{ADF28F93-556B-45E6-B672-C58A65F5F389}" srcOrd="1" destOrd="0" parTransId="{DDFFE4B1-2496-4AC6-9665-A0C9E14749FC}" sibTransId="{EEBEF3CD-DD5B-4D1C-A5D3-54D904A6BF96}"/>
    <dgm:cxn modelId="{DEDD1F3C-881D-4A02-AB81-A59F95FFFBB8}" type="presOf" srcId="{88C89449-6CC2-41BD-AF2F-FC886AA5FA36}" destId="{EC1CDB6B-C124-4901-AA13-EFDD085A4865}" srcOrd="1" destOrd="0" presId="urn:microsoft.com/office/officeart/2005/8/layout/pyramid1"/>
    <dgm:cxn modelId="{129468C7-9D4E-4101-B87C-6241CE561281}" type="presOf" srcId="{9ABB36DF-3926-4D1F-A7DC-24A440B2C788}" destId="{3090CC59-B32D-4F42-BE3F-4747161D5259}" srcOrd="0" destOrd="0" presId="urn:microsoft.com/office/officeart/2005/8/layout/pyramid1"/>
    <dgm:cxn modelId="{E8F6CA7D-A9C2-46EC-929D-312CB70B7E2B}" type="presOf" srcId="{ADF28F93-556B-45E6-B672-C58A65F5F389}" destId="{6D22A3BC-A601-4AF2-A70A-7114DBFE321F}" srcOrd="1" destOrd="0" presId="urn:microsoft.com/office/officeart/2005/8/layout/pyramid1"/>
    <dgm:cxn modelId="{02611F2F-4FCD-4B8A-91DE-D6BB518F9BA2}" type="presOf" srcId="{88C89449-6CC2-41BD-AF2F-FC886AA5FA36}" destId="{69D338A3-DB4C-48C4-B7C1-CA36B1C3B6F4}" srcOrd="0" destOrd="0" presId="urn:microsoft.com/office/officeart/2005/8/layout/pyramid1"/>
    <dgm:cxn modelId="{3A382B87-576D-4332-8830-0140E7559A3F}" srcId="{9ABB36DF-3926-4D1F-A7DC-24A440B2C788}" destId="{7D5B2702-19BE-4797-B7FA-605F8BE131AB}" srcOrd="2" destOrd="0" parTransId="{8B83299D-673B-4D48-A093-353AE2A0B2C9}" sibTransId="{CEB98956-2391-454F-9993-FBF23DD60289}"/>
    <dgm:cxn modelId="{1AC85828-E0F4-478E-BF6C-641B027150A8}" type="presOf" srcId="{ADF28F93-556B-45E6-B672-C58A65F5F389}" destId="{45A82F09-C865-404F-8183-393B9D8C9003}" srcOrd="0" destOrd="0" presId="urn:microsoft.com/office/officeart/2005/8/layout/pyramid1"/>
    <dgm:cxn modelId="{0FD0043A-B2E4-4F1A-8720-88058BB8617F}" srcId="{9ABB36DF-3926-4D1F-A7DC-24A440B2C788}" destId="{88C89449-6CC2-41BD-AF2F-FC886AA5FA36}" srcOrd="0" destOrd="0" parTransId="{74394CEC-95CB-4FA4-ADBE-2E4B0E8FF2B4}" sibTransId="{3D02892F-676F-4749-B894-7451BC049F58}"/>
    <dgm:cxn modelId="{ADC1677D-E7F8-49B7-A3F1-47FFD01EA28D}" type="presOf" srcId="{7D5B2702-19BE-4797-B7FA-605F8BE131AB}" destId="{4746454A-0FD2-41A8-BD99-EE94C4700F83}" srcOrd="0" destOrd="0" presId="urn:microsoft.com/office/officeart/2005/8/layout/pyramid1"/>
    <dgm:cxn modelId="{D832A9D8-7744-404F-8E58-6846D8177FEF}" type="presParOf" srcId="{3090CC59-B32D-4F42-BE3F-4747161D5259}" destId="{4550F7A7-08F7-4268-B125-9B86630B6A6C}" srcOrd="0" destOrd="0" presId="urn:microsoft.com/office/officeart/2005/8/layout/pyramid1"/>
    <dgm:cxn modelId="{2853366F-2A1B-4C4C-A980-C93D3FE8CE8A}" type="presParOf" srcId="{4550F7A7-08F7-4268-B125-9B86630B6A6C}" destId="{69D338A3-DB4C-48C4-B7C1-CA36B1C3B6F4}" srcOrd="0" destOrd="0" presId="urn:microsoft.com/office/officeart/2005/8/layout/pyramid1"/>
    <dgm:cxn modelId="{26D9AA50-2BF6-40E5-AEA5-7AD693D2D9A5}" type="presParOf" srcId="{4550F7A7-08F7-4268-B125-9B86630B6A6C}" destId="{EC1CDB6B-C124-4901-AA13-EFDD085A4865}" srcOrd="1" destOrd="0" presId="urn:microsoft.com/office/officeart/2005/8/layout/pyramid1"/>
    <dgm:cxn modelId="{2F251F63-D25E-41F7-958F-66E6FA67C34B}" type="presParOf" srcId="{3090CC59-B32D-4F42-BE3F-4747161D5259}" destId="{9FFB4A77-0CCD-4443-8656-74392963393F}" srcOrd="1" destOrd="0" presId="urn:microsoft.com/office/officeart/2005/8/layout/pyramid1"/>
    <dgm:cxn modelId="{9E5B2674-013E-48F2-8F3C-E9F35CEC87A3}" type="presParOf" srcId="{9FFB4A77-0CCD-4443-8656-74392963393F}" destId="{45A82F09-C865-404F-8183-393B9D8C9003}" srcOrd="0" destOrd="0" presId="urn:microsoft.com/office/officeart/2005/8/layout/pyramid1"/>
    <dgm:cxn modelId="{493ACC6E-2573-4C0D-B6F3-5CCC2790B3F0}" type="presParOf" srcId="{9FFB4A77-0CCD-4443-8656-74392963393F}" destId="{6D22A3BC-A601-4AF2-A70A-7114DBFE321F}" srcOrd="1" destOrd="0" presId="urn:microsoft.com/office/officeart/2005/8/layout/pyramid1"/>
    <dgm:cxn modelId="{19DEED59-B828-4A6C-A5B5-48BE3FA84C50}" type="presParOf" srcId="{3090CC59-B32D-4F42-BE3F-4747161D5259}" destId="{2E03D686-78F7-4E2B-B2B0-0C44B735B03F}" srcOrd="2" destOrd="0" presId="urn:microsoft.com/office/officeart/2005/8/layout/pyramid1"/>
    <dgm:cxn modelId="{17559993-C009-45D8-B5CB-D412616122B8}" type="presParOf" srcId="{2E03D686-78F7-4E2B-B2B0-0C44B735B03F}" destId="{4746454A-0FD2-41A8-BD99-EE94C4700F83}" srcOrd="0" destOrd="0" presId="urn:microsoft.com/office/officeart/2005/8/layout/pyramid1"/>
    <dgm:cxn modelId="{CBC337E9-82FF-4136-AC64-881E8DF19A0D}" type="presParOf" srcId="{2E03D686-78F7-4E2B-B2B0-0C44B735B03F}" destId="{804CCA21-5514-42A0-914C-B6E724AD1EA7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62EABD-6FD1-48A1-8834-26612422E2F4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D544C5A-B800-4FA9-ADC6-C23B34E10398}">
      <dgm:prSet phldrT="[Text]"/>
      <dgm:spPr/>
      <dgm:t>
        <a:bodyPr/>
        <a:lstStyle/>
        <a:p>
          <a:r>
            <a:rPr lang="en-US" dirty="0" smtClean="0"/>
            <a:t>HOST: Where did it come from</a:t>
          </a:r>
          <a:endParaRPr lang="en-US" dirty="0"/>
        </a:p>
      </dgm:t>
    </dgm:pt>
    <dgm:pt modelId="{47439778-59CE-4A1F-9983-05E4E8F1111A}" type="parTrans" cxnId="{D67F4E21-8FFC-451B-A554-1180590CB74E}">
      <dgm:prSet/>
      <dgm:spPr/>
      <dgm:t>
        <a:bodyPr/>
        <a:lstStyle/>
        <a:p>
          <a:endParaRPr lang="en-US"/>
        </a:p>
      </dgm:t>
    </dgm:pt>
    <dgm:pt modelId="{7B10EA47-D8A6-40C6-B4AF-9FFCF180123F}" type="sibTrans" cxnId="{D67F4E21-8FFC-451B-A554-1180590CB74E}">
      <dgm:prSet/>
      <dgm:spPr/>
      <dgm:t>
        <a:bodyPr/>
        <a:lstStyle/>
        <a:p>
          <a:endParaRPr lang="en-US"/>
        </a:p>
      </dgm:t>
    </dgm:pt>
    <dgm:pt modelId="{83FB461A-1952-4068-9272-CD880D4A656E}">
      <dgm:prSet phldrT="[Text]"/>
      <dgm:spPr/>
      <dgm:t>
        <a:bodyPr/>
        <a:lstStyle/>
        <a:p>
          <a:r>
            <a:rPr lang="en-US" dirty="0" smtClean="0"/>
            <a:t>Environment: How is it contracted and spread?</a:t>
          </a:r>
          <a:endParaRPr lang="en-US" dirty="0"/>
        </a:p>
      </dgm:t>
    </dgm:pt>
    <dgm:pt modelId="{421F9941-33E0-409F-8910-ED3DBD9983DA}" type="parTrans" cxnId="{5B6A6937-44CB-49D3-B6BA-AE14069319C8}">
      <dgm:prSet/>
      <dgm:spPr/>
      <dgm:t>
        <a:bodyPr/>
        <a:lstStyle/>
        <a:p>
          <a:endParaRPr lang="en-US"/>
        </a:p>
      </dgm:t>
    </dgm:pt>
    <dgm:pt modelId="{9CB01586-75D0-42AB-83B3-C9ABD0B65B91}" type="sibTrans" cxnId="{5B6A6937-44CB-49D3-B6BA-AE14069319C8}">
      <dgm:prSet/>
      <dgm:spPr/>
      <dgm:t>
        <a:bodyPr/>
        <a:lstStyle/>
        <a:p>
          <a:endParaRPr lang="en-US"/>
        </a:p>
      </dgm:t>
    </dgm:pt>
    <dgm:pt modelId="{A97AFF7C-E10A-4950-B3E4-396ED0A37E11}">
      <dgm:prSet phldrT="[Text]"/>
      <dgm:spPr/>
      <dgm:t>
        <a:bodyPr/>
        <a:lstStyle/>
        <a:p>
          <a:r>
            <a:rPr lang="en-US" dirty="0" smtClean="0"/>
            <a:t>AGENT : What is it</a:t>
          </a:r>
          <a:endParaRPr lang="en-US" dirty="0"/>
        </a:p>
      </dgm:t>
    </dgm:pt>
    <dgm:pt modelId="{B02DA313-E0AF-4051-BB87-AD91A93A1C81}" type="parTrans" cxnId="{EE006855-3EAF-42B1-B5E2-5F5A084CAB3E}">
      <dgm:prSet/>
      <dgm:spPr/>
      <dgm:t>
        <a:bodyPr/>
        <a:lstStyle/>
        <a:p>
          <a:endParaRPr lang="en-US"/>
        </a:p>
      </dgm:t>
    </dgm:pt>
    <dgm:pt modelId="{B573F092-B27E-4EA7-B15B-E64E75FE914A}" type="sibTrans" cxnId="{EE006855-3EAF-42B1-B5E2-5F5A084CAB3E}">
      <dgm:prSet/>
      <dgm:spPr/>
      <dgm:t>
        <a:bodyPr/>
        <a:lstStyle/>
        <a:p>
          <a:endParaRPr lang="en-US"/>
        </a:p>
      </dgm:t>
    </dgm:pt>
    <dgm:pt modelId="{337B5499-F6E3-4BCB-B65E-B9F20304EC7F}" type="pres">
      <dgm:prSet presAssocID="{8462EABD-6FD1-48A1-8834-26612422E2F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97E7C54A-66BA-40CE-A576-F92531138E39}" type="pres">
      <dgm:prSet presAssocID="{8462EABD-6FD1-48A1-8834-26612422E2F4}" presName="pyramid" presStyleLbl="node1" presStyleIdx="0" presStyleCnt="1"/>
      <dgm:spPr/>
    </dgm:pt>
    <dgm:pt modelId="{43F1E4FC-C993-496E-9D35-9D6F162874F9}" type="pres">
      <dgm:prSet presAssocID="{8462EABD-6FD1-48A1-8834-26612422E2F4}" presName="theList" presStyleCnt="0"/>
      <dgm:spPr/>
    </dgm:pt>
    <dgm:pt modelId="{F9D1627A-6A3A-475B-B8E8-BEE53AB8F3B0}" type="pres">
      <dgm:prSet presAssocID="{DD544C5A-B800-4FA9-ADC6-C23B34E10398}" presName="aNode" presStyleLbl="fgAcc1" presStyleIdx="0" presStyleCnt="3" custLinFactY="-100000" custLinFactNeighborX="-46154" custLinFactNeighborY="-1857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291C7A-C42A-4E5D-937A-D26D83E45CDC}" type="pres">
      <dgm:prSet presAssocID="{DD544C5A-B800-4FA9-ADC6-C23B34E10398}" presName="aSpace" presStyleCnt="0"/>
      <dgm:spPr/>
    </dgm:pt>
    <dgm:pt modelId="{7223DFE4-F92A-4F88-8393-788CF7CA9721}" type="pres">
      <dgm:prSet presAssocID="{83FB461A-1952-4068-9272-CD880D4A656E}" presName="aNode" presStyleLbl="fgAcc1" presStyleIdx="1" presStyleCnt="3" custLinFactY="176795" custLinFactNeighborX="57692" custLinFactNeighborY="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10B73A-3A71-4F7A-B1B4-2DB1515D7019}" type="pres">
      <dgm:prSet presAssocID="{83FB461A-1952-4068-9272-CD880D4A656E}" presName="aSpace" presStyleCnt="0"/>
      <dgm:spPr/>
    </dgm:pt>
    <dgm:pt modelId="{E833795C-8BB8-4FD7-9ADF-56AF2C520226}" type="pres">
      <dgm:prSet presAssocID="{A97AFF7C-E10A-4950-B3E4-396ED0A37E11}" presName="aNode" presStyleLbl="fgAcc1" presStyleIdx="2" presStyleCnt="3" custLinFactX="-26923" custLinFactY="65146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CD9BB5-F315-492C-AD4E-9BBCA3A36637}" type="pres">
      <dgm:prSet presAssocID="{A97AFF7C-E10A-4950-B3E4-396ED0A37E11}" presName="aSpace" presStyleCnt="0"/>
      <dgm:spPr/>
    </dgm:pt>
  </dgm:ptLst>
  <dgm:cxnLst>
    <dgm:cxn modelId="{EE006855-3EAF-42B1-B5E2-5F5A084CAB3E}" srcId="{8462EABD-6FD1-48A1-8834-26612422E2F4}" destId="{A97AFF7C-E10A-4950-B3E4-396ED0A37E11}" srcOrd="2" destOrd="0" parTransId="{B02DA313-E0AF-4051-BB87-AD91A93A1C81}" sibTransId="{B573F092-B27E-4EA7-B15B-E64E75FE914A}"/>
    <dgm:cxn modelId="{17757C90-BBE1-45AC-A988-2576610E6D38}" type="presOf" srcId="{8462EABD-6FD1-48A1-8834-26612422E2F4}" destId="{337B5499-F6E3-4BCB-B65E-B9F20304EC7F}" srcOrd="0" destOrd="0" presId="urn:microsoft.com/office/officeart/2005/8/layout/pyramid2"/>
    <dgm:cxn modelId="{F846475D-374B-4A6C-AACD-84FE0F5275D9}" type="presOf" srcId="{83FB461A-1952-4068-9272-CD880D4A656E}" destId="{7223DFE4-F92A-4F88-8393-788CF7CA9721}" srcOrd="0" destOrd="0" presId="urn:microsoft.com/office/officeart/2005/8/layout/pyramid2"/>
    <dgm:cxn modelId="{D67F4E21-8FFC-451B-A554-1180590CB74E}" srcId="{8462EABD-6FD1-48A1-8834-26612422E2F4}" destId="{DD544C5A-B800-4FA9-ADC6-C23B34E10398}" srcOrd="0" destOrd="0" parTransId="{47439778-59CE-4A1F-9983-05E4E8F1111A}" sibTransId="{7B10EA47-D8A6-40C6-B4AF-9FFCF180123F}"/>
    <dgm:cxn modelId="{5B6A6937-44CB-49D3-B6BA-AE14069319C8}" srcId="{8462EABD-6FD1-48A1-8834-26612422E2F4}" destId="{83FB461A-1952-4068-9272-CD880D4A656E}" srcOrd="1" destOrd="0" parTransId="{421F9941-33E0-409F-8910-ED3DBD9983DA}" sibTransId="{9CB01586-75D0-42AB-83B3-C9ABD0B65B91}"/>
    <dgm:cxn modelId="{E6AC1791-17B7-4D8A-A89E-E94F7760E9F1}" type="presOf" srcId="{DD544C5A-B800-4FA9-ADC6-C23B34E10398}" destId="{F9D1627A-6A3A-475B-B8E8-BEE53AB8F3B0}" srcOrd="0" destOrd="0" presId="urn:microsoft.com/office/officeart/2005/8/layout/pyramid2"/>
    <dgm:cxn modelId="{470C1028-49C0-43EB-A1D5-D9ADD81CA73F}" type="presOf" srcId="{A97AFF7C-E10A-4950-B3E4-396ED0A37E11}" destId="{E833795C-8BB8-4FD7-9ADF-56AF2C520226}" srcOrd="0" destOrd="0" presId="urn:microsoft.com/office/officeart/2005/8/layout/pyramid2"/>
    <dgm:cxn modelId="{A22F398F-FDF7-4A12-B542-D9FEC11DBA99}" type="presParOf" srcId="{337B5499-F6E3-4BCB-B65E-B9F20304EC7F}" destId="{97E7C54A-66BA-40CE-A576-F92531138E39}" srcOrd="0" destOrd="0" presId="urn:microsoft.com/office/officeart/2005/8/layout/pyramid2"/>
    <dgm:cxn modelId="{161DAAB2-856D-4AA7-93A1-A14AC62D7C2A}" type="presParOf" srcId="{337B5499-F6E3-4BCB-B65E-B9F20304EC7F}" destId="{43F1E4FC-C993-496E-9D35-9D6F162874F9}" srcOrd="1" destOrd="0" presId="urn:microsoft.com/office/officeart/2005/8/layout/pyramid2"/>
    <dgm:cxn modelId="{1438D51A-8CE5-46ED-B385-A5EAD8228995}" type="presParOf" srcId="{43F1E4FC-C993-496E-9D35-9D6F162874F9}" destId="{F9D1627A-6A3A-475B-B8E8-BEE53AB8F3B0}" srcOrd="0" destOrd="0" presId="urn:microsoft.com/office/officeart/2005/8/layout/pyramid2"/>
    <dgm:cxn modelId="{4BA47EED-6F64-40E3-986B-B0CA583D468E}" type="presParOf" srcId="{43F1E4FC-C993-496E-9D35-9D6F162874F9}" destId="{AD291C7A-C42A-4E5D-937A-D26D83E45CDC}" srcOrd="1" destOrd="0" presId="urn:microsoft.com/office/officeart/2005/8/layout/pyramid2"/>
    <dgm:cxn modelId="{6AD66138-83C8-42A0-97D4-2AE8F98DAFC0}" type="presParOf" srcId="{43F1E4FC-C993-496E-9D35-9D6F162874F9}" destId="{7223DFE4-F92A-4F88-8393-788CF7CA9721}" srcOrd="2" destOrd="0" presId="urn:microsoft.com/office/officeart/2005/8/layout/pyramid2"/>
    <dgm:cxn modelId="{D82F5D8E-A352-4D21-8AFA-3149EE8A62A2}" type="presParOf" srcId="{43F1E4FC-C993-496E-9D35-9D6F162874F9}" destId="{8610B73A-3A71-4F7A-B1B4-2DB1515D7019}" srcOrd="3" destOrd="0" presId="urn:microsoft.com/office/officeart/2005/8/layout/pyramid2"/>
    <dgm:cxn modelId="{2250F765-9FDE-4B06-B21C-C100AB9EA50C}" type="presParOf" srcId="{43F1E4FC-C993-496E-9D35-9D6F162874F9}" destId="{E833795C-8BB8-4FD7-9ADF-56AF2C520226}" srcOrd="4" destOrd="0" presId="urn:microsoft.com/office/officeart/2005/8/layout/pyramid2"/>
    <dgm:cxn modelId="{11A110FB-5490-4A8A-A27D-18095B2BA45D}" type="presParOf" srcId="{43F1E4FC-C993-496E-9D35-9D6F162874F9}" destId="{DFCD9BB5-F315-492C-AD4E-9BBCA3A36637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D338A3-DB4C-48C4-B7C1-CA36B1C3B6F4}">
      <dsp:nvSpPr>
        <dsp:cNvPr id="0" name=""/>
        <dsp:cNvSpPr/>
      </dsp:nvSpPr>
      <dsp:spPr>
        <a:xfrm>
          <a:off x="1828800" y="0"/>
          <a:ext cx="1828800" cy="1354666"/>
        </a:xfrm>
        <a:prstGeom prst="trapezoid">
          <a:avLst>
            <a:gd name="adj" fmla="val 67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Tertiary Prevention</a:t>
          </a:r>
          <a:endParaRPr lang="en-US" sz="3100" kern="1200" dirty="0"/>
        </a:p>
      </dsp:txBody>
      <dsp:txXfrm>
        <a:off x="1828800" y="0"/>
        <a:ext cx="1828800" cy="1354666"/>
      </dsp:txXfrm>
    </dsp:sp>
    <dsp:sp modelId="{45A82F09-C865-404F-8183-393B9D8C9003}">
      <dsp:nvSpPr>
        <dsp:cNvPr id="0" name=""/>
        <dsp:cNvSpPr/>
      </dsp:nvSpPr>
      <dsp:spPr>
        <a:xfrm>
          <a:off x="914399" y="1354666"/>
          <a:ext cx="3657600" cy="1354666"/>
        </a:xfrm>
        <a:prstGeom prst="trapezoid">
          <a:avLst>
            <a:gd name="adj" fmla="val 67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Secondary Prevention</a:t>
          </a:r>
          <a:endParaRPr lang="en-US" sz="3100" kern="1200" dirty="0"/>
        </a:p>
      </dsp:txBody>
      <dsp:txXfrm>
        <a:off x="1554479" y="1354666"/>
        <a:ext cx="2377440" cy="1354666"/>
      </dsp:txXfrm>
    </dsp:sp>
    <dsp:sp modelId="{4746454A-0FD2-41A8-BD99-EE94C4700F83}">
      <dsp:nvSpPr>
        <dsp:cNvPr id="0" name=""/>
        <dsp:cNvSpPr/>
      </dsp:nvSpPr>
      <dsp:spPr>
        <a:xfrm>
          <a:off x="0" y="2709333"/>
          <a:ext cx="5486400" cy="1354666"/>
        </a:xfrm>
        <a:prstGeom prst="trapezoid">
          <a:avLst>
            <a:gd name="adj" fmla="val 67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Primary Prevention</a:t>
          </a:r>
          <a:endParaRPr lang="en-US" sz="3100" kern="1200" dirty="0"/>
        </a:p>
      </dsp:txBody>
      <dsp:txXfrm>
        <a:off x="960119" y="2709333"/>
        <a:ext cx="3566160" cy="13546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E7C54A-66BA-40CE-A576-F92531138E39}">
      <dsp:nvSpPr>
        <dsp:cNvPr id="0" name=""/>
        <dsp:cNvSpPr/>
      </dsp:nvSpPr>
      <dsp:spPr>
        <a:xfrm>
          <a:off x="1251585" y="0"/>
          <a:ext cx="3124200" cy="31242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D1627A-6A3A-475B-B8E8-BEE53AB8F3B0}">
      <dsp:nvSpPr>
        <dsp:cNvPr id="0" name=""/>
        <dsp:cNvSpPr/>
      </dsp:nvSpPr>
      <dsp:spPr>
        <a:xfrm>
          <a:off x="1876421" y="0"/>
          <a:ext cx="2030730" cy="7395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HOST: Where did it come from</a:t>
          </a:r>
          <a:endParaRPr lang="en-US" sz="1500" kern="1200" dirty="0"/>
        </a:p>
      </dsp:txBody>
      <dsp:txXfrm>
        <a:off x="1912523" y="36102"/>
        <a:ext cx="1958526" cy="667352"/>
      </dsp:txXfrm>
    </dsp:sp>
    <dsp:sp modelId="{7223DFE4-F92A-4F88-8393-788CF7CA9721}">
      <dsp:nvSpPr>
        <dsp:cNvPr id="0" name=""/>
        <dsp:cNvSpPr/>
      </dsp:nvSpPr>
      <dsp:spPr>
        <a:xfrm>
          <a:off x="3985253" y="2384643"/>
          <a:ext cx="2030730" cy="7395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Environment: How is it contracted and spread?</a:t>
          </a:r>
          <a:endParaRPr lang="en-US" sz="1500" kern="1200" dirty="0"/>
        </a:p>
      </dsp:txBody>
      <dsp:txXfrm>
        <a:off x="4021355" y="2420745"/>
        <a:ext cx="1958526" cy="667352"/>
      </dsp:txXfrm>
    </dsp:sp>
    <dsp:sp modelId="{E833795C-8BB8-4FD7-9ADF-56AF2C520226}">
      <dsp:nvSpPr>
        <dsp:cNvPr id="0" name=""/>
        <dsp:cNvSpPr/>
      </dsp:nvSpPr>
      <dsp:spPr>
        <a:xfrm>
          <a:off x="236221" y="2384643"/>
          <a:ext cx="2030730" cy="7395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AGENT : What is it</a:t>
          </a:r>
          <a:endParaRPr lang="en-US" sz="1500" kern="1200" dirty="0"/>
        </a:p>
      </dsp:txBody>
      <dsp:txXfrm>
        <a:off x="272323" y="2420745"/>
        <a:ext cx="1958526" cy="6673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16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169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D8AA581-3A1A-462D-9DBC-7FFBCBDD6400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2150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1103"/>
            <a:ext cx="5608320" cy="4150519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0606"/>
            <a:ext cx="3037840" cy="46116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60606"/>
            <a:ext cx="3037840" cy="461169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36AE7B1-D003-4402-8DF6-372EDBF997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56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749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767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3946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430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0264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891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700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912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85850" y="528638"/>
            <a:ext cx="4833938" cy="3625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55788" y="4914093"/>
            <a:ext cx="6620933" cy="3848113"/>
          </a:xfrm>
        </p:spPr>
        <p:txBody>
          <a:bodyPr/>
          <a:lstStyle/>
          <a:p>
            <a:pPr marL="174708" indent="-174708"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931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5888" y="454025"/>
            <a:ext cx="3932237" cy="2947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81001" y="5594506"/>
            <a:ext cx="5709920" cy="3152580"/>
          </a:xfrm>
        </p:spPr>
        <p:txBody>
          <a:bodyPr/>
          <a:lstStyle/>
          <a:p>
            <a:pPr marL="640594" lvl="1" indent="-174708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270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233681" y="4381103"/>
            <a:ext cx="6465147" cy="4150519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671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258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7475" y="454025"/>
            <a:ext cx="3997325" cy="2997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55788" y="4611688"/>
            <a:ext cx="6620933" cy="438110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099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160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267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1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AE7B1-D003-4402-8DF6-372EDBF9978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60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75F5E-B822-4514-AED0-16B6B84CFA23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D4B4F-9F2E-4321-8D89-39520B6BFE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eadywisconsin.wi.gov/media/video/Shelter_In_Place.wmv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dmrtmrc.webs.com/" TargetMode="External"/><Relationship Id="rId5" Type="http://schemas.openxmlformats.org/officeDocument/2006/relationships/hyperlink" Target="http://www.medicalreservecorps.gov/" TargetMode="External"/><Relationship Id="rId4" Type="http://schemas.openxmlformats.org/officeDocument/2006/relationships/hyperlink" Target="http://www.fema.gov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hyperlink" Target="https://www.youtube.com/watch?v=Q3sugUMVAPk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wm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wmf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0.jpeg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j0437741.wm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682847"/>
            <a:ext cx="3048000" cy="1355753"/>
          </a:xfrm>
          <a:prstGeom prst="rect">
            <a:avLst/>
          </a:prstGeom>
        </p:spPr>
      </p:pic>
      <p:pic>
        <p:nvPicPr>
          <p:cNvPr id="15" name="Picture 14" descr="j0437741.wm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667000"/>
            <a:ext cx="2895600" cy="1355753"/>
          </a:xfrm>
          <a:prstGeom prst="rect">
            <a:avLst/>
          </a:prstGeom>
        </p:spPr>
      </p:pic>
      <p:pic>
        <p:nvPicPr>
          <p:cNvPr id="14" name="Picture 13" descr="j0437273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0" y="1447800"/>
            <a:ext cx="5105400" cy="4089182"/>
          </a:xfrm>
          <a:prstGeom prst="rect">
            <a:avLst/>
          </a:prstGeom>
        </p:spPr>
      </p:pic>
      <p:pic>
        <p:nvPicPr>
          <p:cNvPr id="18" name="Picture 17" descr="C:\Documents and Settings\Yvette\Local Settings\Temporary Internet Files\Content.IE5\5O4UR69G\MCj04380440000[1]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152400"/>
            <a:ext cx="1981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228600" y="54864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Environmental </a:t>
            </a:r>
            <a:r>
              <a:rPr lang="en-US" sz="3600" dirty="0"/>
              <a:t>Hazards </a:t>
            </a:r>
            <a:r>
              <a:rPr lang="en-US" sz="3600" dirty="0" smtClean="0"/>
              <a:t>&amp; Disasters </a:t>
            </a:r>
            <a:r>
              <a:rPr lang="en-US" sz="3600" dirty="0" smtClean="0">
                <a:latin typeface="Euphorigenic" pitchFamily="2" charset="0"/>
              </a:rPr>
              <a:t> </a:t>
            </a:r>
            <a:endParaRPr lang="en-US" sz="3600" dirty="0">
              <a:latin typeface="Euphorigenic" pitchFamily="2" charset="0"/>
            </a:endParaRPr>
          </a:p>
        </p:txBody>
      </p:sp>
      <p:pic>
        <p:nvPicPr>
          <p:cNvPr id="22" name="Picture 21" descr="C:\Documents and Settings\Yvette\Local Settings\Temporary Internet Files\Content.IE5\HEZ10YFV\MCj04376320000[1]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2400" y="5486400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Man-made Disasters including Explosions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153400" cy="4525963"/>
          </a:xfrm>
        </p:spPr>
        <p:txBody>
          <a:bodyPr/>
          <a:lstStyle/>
          <a:p>
            <a:r>
              <a:rPr lang="en-US" dirty="0" smtClean="0"/>
              <a:t>9 – 11</a:t>
            </a:r>
          </a:p>
          <a:p>
            <a:r>
              <a:rPr lang="en-US" dirty="0" smtClean="0"/>
              <a:t>Boston Marathon</a:t>
            </a:r>
          </a:p>
          <a:p>
            <a:r>
              <a:rPr lang="en-US" dirty="0" smtClean="0"/>
              <a:t>Mass Shootings</a:t>
            </a:r>
          </a:p>
          <a:p>
            <a:endParaRPr lang="en-US" dirty="0"/>
          </a:p>
        </p:txBody>
      </p:sp>
      <p:pic>
        <p:nvPicPr>
          <p:cNvPr id="4098" name="Picture 2" descr="A montage of eight images depicting, from top to bottom, the World Trade Center towers burning, the collapsed section of the Pentagon, the impact explosion in the south tower, a rescue worker standing in front of rubble of the collapsed towers, an excavator unearthing a smashed jet engine, three frames of video depicting airplane hitting the Pentagon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447800"/>
            <a:ext cx="2914650" cy="5024857"/>
          </a:xfrm>
          <a:prstGeom prst="rect">
            <a:avLst/>
          </a:prstGeom>
          <a:noFill/>
        </p:spPr>
      </p:pic>
      <p:pic>
        <p:nvPicPr>
          <p:cNvPr id="4100" name="Picture 4" descr="Boston Marathon explosions: three dead, dozens injured as 'bombs' hit 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679646"/>
            <a:ext cx="4495800" cy="2778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Healthy People 2020</a:t>
            </a:r>
            <a:br>
              <a:rPr lang="en-US" dirty="0" smtClean="0"/>
            </a:br>
            <a:r>
              <a:rPr lang="en-US" dirty="0" smtClean="0"/>
              <a:t>Preparedness Objectives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Foster informed, empowered individuals and communities.</a:t>
            </a:r>
          </a:p>
          <a:p>
            <a:r>
              <a:rPr lang="en-US" dirty="0"/>
              <a:t>Develop and maintain the workforce needed for national health security.</a:t>
            </a:r>
          </a:p>
          <a:p>
            <a:r>
              <a:rPr lang="en-US" dirty="0"/>
              <a:t>Ensure situational awareness.</a:t>
            </a:r>
          </a:p>
          <a:p>
            <a:r>
              <a:rPr lang="en-US" dirty="0"/>
              <a:t>Foster integrated, scalable health care delivery systems.</a:t>
            </a:r>
          </a:p>
          <a:p>
            <a:r>
              <a:rPr lang="en-US" dirty="0"/>
              <a:t>Ensure timely and effective communications.</a:t>
            </a:r>
          </a:p>
          <a:p>
            <a:r>
              <a:rPr lang="en-US" dirty="0"/>
              <a:t>Promote an effective countermeasure enterprise.</a:t>
            </a:r>
          </a:p>
          <a:p>
            <a:r>
              <a:rPr lang="en-US" dirty="0"/>
              <a:t>Ensure prevention or mitigation of environmental and other emerging threats to health.</a:t>
            </a:r>
          </a:p>
          <a:p>
            <a:r>
              <a:rPr lang="en-US" dirty="0"/>
              <a:t>Incorporate </a:t>
            </a:r>
            <a:r>
              <a:rPr lang="en-US" dirty="0" smtClean="0"/>
              <a:t>post-incident </a:t>
            </a:r>
            <a:r>
              <a:rPr lang="en-US" dirty="0"/>
              <a:t>health recovery into planning and response.</a:t>
            </a:r>
          </a:p>
          <a:p>
            <a:r>
              <a:rPr lang="en-US" dirty="0"/>
              <a:t>Work with cross-border and global partners to enhance national, continental, and global health security.</a:t>
            </a:r>
          </a:p>
          <a:p>
            <a:r>
              <a:rPr lang="en-US" dirty="0"/>
              <a:t>Ensure that all systems that support national health security are based on the best available science, evaluation, and quality improvement.</a:t>
            </a:r>
          </a:p>
        </p:txBody>
      </p:sp>
    </p:spTree>
    <p:extLst>
      <p:ext uri="{BB962C8B-B14F-4D97-AF65-F5344CB8AC3E}">
        <p14:creationId xmlns:p14="http://schemas.microsoft.com/office/powerpoint/2010/main" val="324671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400"/>
            <a:ext cx="9143999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107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81000"/>
            <a:ext cx="8686799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880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Disaster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Tornado? Hurricane? Terrorist?</a:t>
            </a:r>
          </a:p>
          <a:p>
            <a:r>
              <a:rPr lang="en-US" smtClean="0"/>
              <a:t>Emergency numbers</a:t>
            </a:r>
          </a:p>
          <a:p>
            <a:r>
              <a:rPr lang="en-US" smtClean="0"/>
              <a:t>Evacuation routes</a:t>
            </a:r>
          </a:p>
          <a:p>
            <a:r>
              <a:rPr lang="en-US" smtClean="0"/>
              <a:t>Supply kits</a:t>
            </a:r>
          </a:p>
          <a:p>
            <a:r>
              <a:rPr lang="en-US" smtClean="0"/>
              <a:t>Communication plan</a:t>
            </a:r>
          </a:p>
          <a:p>
            <a:r>
              <a:rPr lang="en-US" smtClean="0"/>
              <a:t>Stay informed</a:t>
            </a:r>
          </a:p>
          <a:p>
            <a:r>
              <a:rPr lang="en-US" smtClean="0"/>
              <a:t>Practice! Practice! Practice!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5562600"/>
            <a:ext cx="9144000" cy="1295400"/>
            <a:chOff x="0" y="5562600"/>
            <a:chExt cx="9144000" cy="1295400"/>
          </a:xfrm>
        </p:grpSpPr>
        <p:pic>
          <p:nvPicPr>
            <p:cNvPr id="5" name="Picture 4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562600"/>
              <a:ext cx="4648200" cy="1295400"/>
            </a:xfrm>
            <a:prstGeom prst="rect">
              <a:avLst/>
            </a:prstGeom>
          </p:spPr>
        </p:pic>
        <p:pic>
          <p:nvPicPr>
            <p:cNvPr id="6" name="Picture 5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00" y="5562600"/>
              <a:ext cx="4572000" cy="1295400"/>
            </a:xfrm>
            <a:prstGeom prst="rect">
              <a:avLst/>
            </a:prstGeom>
          </p:spPr>
        </p:pic>
      </p:grpSp>
      <p:pic>
        <p:nvPicPr>
          <p:cNvPr id="6146" name="Picture 2" descr="Make emergency plans as outlined by in Create a Disaster Plan 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2209800"/>
            <a:ext cx="2495550" cy="2722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 disaster supplies kit </a:t>
            </a:r>
            <a:br>
              <a:rPr lang="en-US" dirty="0"/>
            </a:br>
            <a:r>
              <a:rPr lang="en-US" dirty="0"/>
              <a:t>should include: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Water/Food </a:t>
            </a:r>
          </a:p>
          <a:p>
            <a:r>
              <a:rPr lang="en-US" dirty="0" smtClean="0"/>
              <a:t>Manual Can opener</a:t>
            </a:r>
          </a:p>
          <a:p>
            <a:r>
              <a:rPr lang="en-US" dirty="0" smtClean="0"/>
              <a:t>Flashlight/batteries</a:t>
            </a:r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aid kit</a:t>
            </a:r>
          </a:p>
          <a:p>
            <a:r>
              <a:rPr lang="en-US" dirty="0" smtClean="0"/>
              <a:t>Battery powered radio</a:t>
            </a:r>
          </a:p>
          <a:p>
            <a:r>
              <a:rPr lang="en-US" dirty="0" smtClean="0"/>
              <a:t>Tools</a:t>
            </a:r>
          </a:p>
          <a:p>
            <a:r>
              <a:rPr lang="en-US" dirty="0" smtClean="0"/>
              <a:t>Duct tape and plastic sheeting</a:t>
            </a:r>
          </a:p>
          <a:p>
            <a:r>
              <a:rPr lang="en-US" dirty="0" smtClean="0"/>
              <a:t>Clothing/bedding</a:t>
            </a:r>
          </a:p>
          <a:p>
            <a:r>
              <a:rPr lang="en-US" dirty="0" smtClean="0"/>
              <a:t>Prescription and non-prescript drugs</a:t>
            </a:r>
          </a:p>
          <a:p>
            <a:r>
              <a:rPr lang="en-US" dirty="0" smtClean="0"/>
              <a:t>Pet supplies</a:t>
            </a:r>
          </a:p>
          <a:p>
            <a:r>
              <a:rPr lang="en-US" dirty="0" smtClean="0"/>
              <a:t>Cash/coins</a:t>
            </a:r>
          </a:p>
          <a:p>
            <a:r>
              <a:rPr lang="en-US" dirty="0" smtClean="0"/>
              <a:t>Sanitary items</a:t>
            </a:r>
          </a:p>
          <a:p>
            <a:r>
              <a:rPr lang="en-US" dirty="0" smtClean="0"/>
              <a:t>Important papers</a:t>
            </a:r>
          </a:p>
          <a:p>
            <a:r>
              <a:rPr lang="en-US" dirty="0" smtClean="0"/>
              <a:t>Cell Phone if you have solar charger</a:t>
            </a:r>
            <a:endParaRPr lang="en-US" dirty="0"/>
          </a:p>
        </p:txBody>
      </p:sp>
      <p:pic>
        <p:nvPicPr>
          <p:cNvPr id="7" name="Picture 6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954" y="4569536"/>
            <a:ext cx="1739189" cy="173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39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5562600"/>
            <a:ext cx="9144000" cy="1295400"/>
            <a:chOff x="0" y="5562600"/>
            <a:chExt cx="9144000" cy="1295400"/>
          </a:xfrm>
        </p:grpSpPr>
        <p:pic>
          <p:nvPicPr>
            <p:cNvPr id="5" name="Picture 4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562600"/>
              <a:ext cx="4648200" cy="1295400"/>
            </a:xfrm>
            <a:prstGeom prst="rect">
              <a:avLst/>
            </a:prstGeom>
          </p:spPr>
        </p:pic>
        <p:pic>
          <p:nvPicPr>
            <p:cNvPr id="6" name="Picture 5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00" y="5562600"/>
              <a:ext cx="4572000" cy="1295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Community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Federal Emergency Management Agency</a:t>
            </a:r>
          </a:p>
          <a:p>
            <a:pPr lvl="1"/>
            <a:r>
              <a:rPr lang="en-US" dirty="0" smtClean="0">
                <a:hlinkClick r:id="rId4"/>
              </a:rPr>
              <a:t>www.fema.gov</a:t>
            </a:r>
            <a:endParaRPr lang="en-US" dirty="0" smtClean="0"/>
          </a:p>
          <a:p>
            <a:pPr lvl="1"/>
            <a:r>
              <a:rPr lang="en-US" dirty="0"/>
              <a:t>The Community Emergency Response Team (CERT) Program</a:t>
            </a:r>
          </a:p>
          <a:p>
            <a:pPr lvl="1"/>
            <a:r>
              <a:rPr lang="en-US" dirty="0"/>
              <a:t>http://</a:t>
            </a:r>
            <a:r>
              <a:rPr lang="en-US" dirty="0" smtClean="0"/>
              <a:t>www.fema.gov/community-emergency-response-teams</a:t>
            </a:r>
          </a:p>
          <a:p>
            <a:r>
              <a:rPr lang="en-US" dirty="0" smtClean="0"/>
              <a:t>Centers for Disease Control and Prevention</a:t>
            </a:r>
          </a:p>
          <a:p>
            <a:pPr lvl="1"/>
            <a:r>
              <a:rPr lang="en-US" dirty="0" smtClean="0"/>
              <a:t>www.cdc.gov</a:t>
            </a:r>
          </a:p>
          <a:p>
            <a:r>
              <a:rPr lang="en-US" dirty="0" smtClean="0"/>
              <a:t>Hospital Incident Command System</a:t>
            </a:r>
          </a:p>
          <a:p>
            <a:pPr lvl="1"/>
            <a:r>
              <a:rPr lang="en-US" dirty="0" smtClean="0"/>
              <a:t>www.emsa.gov</a:t>
            </a:r>
          </a:p>
          <a:p>
            <a:r>
              <a:rPr lang="en-US" dirty="0" smtClean="0"/>
              <a:t>World Health Organization</a:t>
            </a:r>
          </a:p>
          <a:p>
            <a:pPr lvl="1"/>
            <a:r>
              <a:rPr lang="en-US" dirty="0" smtClean="0"/>
              <a:t>www.who.int</a:t>
            </a:r>
          </a:p>
          <a:p>
            <a:r>
              <a:rPr lang="en-US" dirty="0" smtClean="0"/>
              <a:t>Medical Reserve Corps</a:t>
            </a:r>
          </a:p>
          <a:p>
            <a:pPr lvl="1"/>
            <a:r>
              <a:rPr lang="en-US" dirty="0" smtClean="0">
                <a:hlinkClick r:id="rId5"/>
              </a:rPr>
              <a:t>www.medicalreservecorps.gov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WI </a:t>
            </a:r>
            <a:r>
              <a:rPr lang="en-US" dirty="0"/>
              <a:t>medical reserves Corp </a:t>
            </a: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www.wdmrtmrc.webs.com/</a:t>
            </a:r>
            <a:endParaRPr lang="en-US" dirty="0" smtClean="0"/>
          </a:p>
          <a:p>
            <a:pPr lvl="1"/>
            <a:r>
              <a:rPr lang="en-US" dirty="0" smtClean="0"/>
              <a:t>Marathon </a:t>
            </a:r>
            <a:r>
              <a:rPr lang="en-US" dirty="0"/>
              <a:t>county emergency management www.co.marathon.wi.us/departments/emergency management/preparedness.aspx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Nursing Responsibilities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458200" cy="4068763"/>
          </a:xfrm>
        </p:spPr>
        <p:txBody>
          <a:bodyPr/>
          <a:lstStyle/>
          <a:p>
            <a:r>
              <a:rPr lang="en-US" dirty="0" smtClean="0"/>
              <a:t>Educate and inform community</a:t>
            </a:r>
          </a:p>
          <a:p>
            <a:r>
              <a:rPr lang="en-US" dirty="0" smtClean="0"/>
              <a:t>Scene security and safety</a:t>
            </a:r>
          </a:p>
          <a:p>
            <a:r>
              <a:rPr lang="en-US" dirty="0" smtClean="0"/>
              <a:t>Triage</a:t>
            </a:r>
          </a:p>
          <a:p>
            <a:r>
              <a:rPr lang="en-US" dirty="0" smtClean="0"/>
              <a:t>Emergency care and first aid</a:t>
            </a:r>
          </a:p>
          <a:p>
            <a:r>
              <a:rPr lang="en-US" dirty="0" smtClean="0"/>
              <a:t>Crisis intervention if in that role</a:t>
            </a:r>
          </a:p>
          <a:p>
            <a:endParaRPr lang="en-US" dirty="0" smtClean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5562600"/>
            <a:ext cx="9144000" cy="1295400"/>
            <a:chOff x="0" y="5562600"/>
            <a:chExt cx="9144000" cy="1295400"/>
          </a:xfrm>
        </p:grpSpPr>
        <p:pic>
          <p:nvPicPr>
            <p:cNvPr id="5" name="Picture 4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562600"/>
              <a:ext cx="4648200" cy="1295400"/>
            </a:xfrm>
            <a:prstGeom prst="rect">
              <a:avLst/>
            </a:prstGeom>
          </p:spPr>
        </p:pic>
        <p:pic>
          <p:nvPicPr>
            <p:cNvPr id="6" name="Picture 5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00" y="5562600"/>
              <a:ext cx="4572000" cy="1295400"/>
            </a:xfrm>
            <a:prstGeom prst="rect">
              <a:avLst/>
            </a:prstGeom>
          </p:spPr>
        </p:pic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098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61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/>
              <a:t>Healthy People </a:t>
            </a:r>
            <a:r>
              <a:rPr lang="en-US" b="1" dirty="0" smtClean="0"/>
              <a:t>2020</a:t>
            </a:r>
            <a:endParaRPr lang="en-US" b="1" dirty="0">
              <a:latin typeface="Euphorigenic" pitchFamily="2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00814" y="1524000"/>
            <a:ext cx="7347785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Environmental Health Objectives</a:t>
            </a:r>
            <a:endParaRPr lang="en-US" sz="3200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457200" y="2174875"/>
            <a:ext cx="7086600" cy="3951288"/>
          </a:xfrm>
        </p:spPr>
        <p:txBody>
          <a:bodyPr>
            <a:normAutofit/>
          </a:bodyPr>
          <a:lstStyle/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en-US" sz="2800" dirty="0" smtClean="0"/>
              <a:t>Outdoor air quality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en-US" sz="2800" dirty="0" smtClean="0"/>
              <a:t>Surface and ground water quality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en-US" sz="2800" dirty="0" smtClean="0"/>
              <a:t>Toxic  substances and hazardous wastes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en-US" sz="2800" dirty="0" smtClean="0"/>
              <a:t>Homes and communities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en-US" sz="2800" dirty="0" smtClean="0"/>
              <a:t>Infrastructure and surveillance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en-US" sz="2800" dirty="0" smtClean="0"/>
              <a:t>Global environmental health</a:t>
            </a:r>
          </a:p>
          <a:p>
            <a:pPr eaLnBrk="1" hangingPunct="1"/>
            <a:endParaRPr lang="en-US" dirty="0" smtClean="0"/>
          </a:p>
        </p:txBody>
      </p:sp>
      <p:grpSp>
        <p:nvGrpSpPr>
          <p:cNvPr id="45" name="Group 44"/>
          <p:cNvGrpSpPr/>
          <p:nvPr/>
        </p:nvGrpSpPr>
        <p:grpSpPr>
          <a:xfrm>
            <a:off x="0" y="5562600"/>
            <a:ext cx="9144000" cy="1295400"/>
            <a:chOff x="0" y="5562600"/>
            <a:chExt cx="9144000" cy="1295400"/>
          </a:xfrm>
        </p:grpSpPr>
        <p:pic>
          <p:nvPicPr>
            <p:cNvPr id="43" name="Picture 42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562600"/>
              <a:ext cx="4648200" cy="1295400"/>
            </a:xfrm>
            <a:prstGeom prst="rect">
              <a:avLst/>
            </a:prstGeom>
          </p:spPr>
        </p:pic>
        <p:pic>
          <p:nvPicPr>
            <p:cNvPr id="44" name="Picture 43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00" y="5562600"/>
              <a:ext cx="4572000" cy="1295400"/>
            </a:xfrm>
            <a:prstGeom prst="rect">
              <a:avLst/>
            </a:prstGeom>
          </p:spPr>
        </p:pic>
      </p:grpSp>
      <p:pic>
        <p:nvPicPr>
          <p:cNvPr id="1028" name="Picture 4" descr="https://encrypted-tbn3.google.com/images?q=tbn:ANd9GcQxuOnkIoL9JQYIi8umZQUbd7R4yRctkPiVycGYbD5DQPKU4cQOygbnHoH9w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05200"/>
            <a:ext cx="2404672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5562600"/>
            <a:ext cx="9144000" cy="1295400"/>
            <a:chOff x="0" y="5562600"/>
            <a:chExt cx="9144000" cy="1295400"/>
          </a:xfrm>
        </p:grpSpPr>
        <p:pic>
          <p:nvPicPr>
            <p:cNvPr id="6" name="Picture 5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562600"/>
              <a:ext cx="4648200" cy="1295400"/>
            </a:xfrm>
            <a:prstGeom prst="rect">
              <a:avLst/>
            </a:prstGeom>
          </p:spPr>
        </p:pic>
        <p:pic>
          <p:nvPicPr>
            <p:cNvPr id="7" name="Picture 6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00" y="5562600"/>
              <a:ext cx="4572000" cy="1295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8392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Environmental Competencies for Nurses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724400" y="1752600"/>
            <a:ext cx="4191000" cy="460216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Basic Knowledge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800" dirty="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Assessment  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Advocacy 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Legislation</a:t>
            </a:r>
            <a:endParaRPr lang="en-US" sz="2400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1026" name="Picture 2" descr="C:\Users\Caroline\AppData\Local\Microsoft\Windows\Temporary Internet Files\Content.IE5\3UCF46DO\MP900448383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371600"/>
            <a:ext cx="3429000" cy="5143500"/>
          </a:xfrm>
          <a:prstGeom prst="rect">
            <a:avLst/>
          </a:prstGeom>
          <a:noFill/>
        </p:spPr>
      </p:pic>
      <p:pic>
        <p:nvPicPr>
          <p:cNvPr id="3" name="Picture 2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818" y="4623511"/>
            <a:ext cx="773582" cy="93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9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Environmental Protection</a:t>
            </a:r>
            <a:endParaRPr lang="en-US" dirty="0">
              <a:latin typeface="Euphorigenic" pitchFamily="2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0" y="5562600"/>
            <a:ext cx="9144000" cy="1295400"/>
            <a:chOff x="0" y="5562600"/>
            <a:chExt cx="9144000" cy="1295400"/>
          </a:xfrm>
        </p:grpSpPr>
        <p:pic>
          <p:nvPicPr>
            <p:cNvPr id="43" name="Picture 42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562600"/>
              <a:ext cx="4648200" cy="1295400"/>
            </a:xfrm>
            <a:prstGeom prst="rect">
              <a:avLst/>
            </a:prstGeom>
          </p:spPr>
        </p:pic>
        <p:pic>
          <p:nvPicPr>
            <p:cNvPr id="44" name="Picture 43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00" y="5562600"/>
              <a:ext cx="4572000" cy="1295400"/>
            </a:xfrm>
            <a:prstGeom prst="rect">
              <a:avLst/>
            </a:prstGeom>
          </p:spPr>
        </p:pic>
      </p:grpSp>
      <p:sp>
        <p:nvSpPr>
          <p:cNvPr id="8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1371601"/>
            <a:ext cx="7467600" cy="396239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Levels of Prevention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Environmental Standards 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Monitoring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Citizen Role  </a:t>
            </a:r>
          </a:p>
          <a:p>
            <a:pPr eaLnBrk="1" hangingPunct="1"/>
            <a:endParaRPr lang="en-US" dirty="0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08674579"/>
              </p:ext>
            </p:extLst>
          </p:nvPr>
        </p:nvGraphicFramePr>
        <p:xfrm>
          <a:off x="3657600" y="2590800"/>
          <a:ext cx="5486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3978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Categories of Disasters</a:t>
            </a:r>
            <a:endParaRPr lang="en-US" dirty="0">
              <a:latin typeface="Euphorigenic" pitchFamily="2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0" y="5562600"/>
            <a:ext cx="9144000" cy="1295400"/>
            <a:chOff x="0" y="5562600"/>
            <a:chExt cx="9144000" cy="1295400"/>
          </a:xfrm>
        </p:grpSpPr>
        <p:pic>
          <p:nvPicPr>
            <p:cNvPr id="43" name="Picture 42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562600"/>
              <a:ext cx="4648200" cy="1295400"/>
            </a:xfrm>
            <a:prstGeom prst="rect">
              <a:avLst/>
            </a:prstGeom>
          </p:spPr>
        </p:pic>
        <p:pic>
          <p:nvPicPr>
            <p:cNvPr id="44" name="Picture 43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00" y="5562600"/>
              <a:ext cx="4572000" cy="1295400"/>
            </a:xfrm>
            <a:prstGeom prst="rect">
              <a:avLst/>
            </a:prstGeom>
          </p:spPr>
        </p:pic>
      </p:grp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/>
          <a:lstStyle/>
          <a:p>
            <a:pPr eaLnBrk="1" hangingPunct="1"/>
            <a:r>
              <a:rPr lang="en-US" sz="3600" dirty="0" smtClean="0"/>
              <a:t>C</a:t>
            </a:r>
            <a:r>
              <a:rPr lang="en-US" dirty="0" smtClean="0"/>
              <a:t>hemical</a:t>
            </a:r>
          </a:p>
          <a:p>
            <a:pPr eaLnBrk="1" hangingPunct="1"/>
            <a:r>
              <a:rPr lang="en-US" sz="3200" dirty="0" smtClean="0"/>
              <a:t>B</a:t>
            </a:r>
            <a:r>
              <a:rPr lang="en-US" dirty="0" smtClean="0"/>
              <a:t>iologic</a:t>
            </a:r>
          </a:p>
          <a:p>
            <a:pPr eaLnBrk="1" hangingPunct="1"/>
            <a:r>
              <a:rPr lang="en-US" sz="3200" dirty="0" smtClean="0"/>
              <a:t>R</a:t>
            </a:r>
            <a:r>
              <a:rPr lang="en-US" dirty="0" smtClean="0"/>
              <a:t>adiologic</a:t>
            </a:r>
          </a:p>
          <a:p>
            <a:r>
              <a:rPr lang="en-US" dirty="0" smtClean="0"/>
              <a:t>Nuclear</a:t>
            </a:r>
          </a:p>
          <a:p>
            <a:r>
              <a:rPr lang="en-US" dirty="0" smtClean="0"/>
              <a:t>Explosive</a:t>
            </a:r>
          </a:p>
          <a:p>
            <a:endParaRPr lang="en-US" dirty="0" smtClean="0"/>
          </a:p>
          <a:p>
            <a:pPr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18434" name="Picture 2" descr="C:\Users\Caroline\AppData\Local\Microsoft\Windows\Temporary Internet Files\Content.IE5\07QQFWE6\MC90028713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600200"/>
            <a:ext cx="3048000" cy="3375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9634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2014 West Virginia Chemical </a:t>
            </a:r>
            <a:r>
              <a:rPr lang="en-US" dirty="0" smtClean="0"/>
              <a:t>Release</a:t>
            </a:r>
          </a:p>
          <a:p>
            <a:r>
              <a:rPr lang="en-US" dirty="0" smtClean="0"/>
              <a:t>10,000 </a:t>
            </a:r>
            <a:r>
              <a:rPr lang="en-US" dirty="0"/>
              <a:t>gallons of an industrial chemical, 4-Methylcyclohexanemethanol (MCHM) foaming agent utilized in the processing of coal , spilled into the Elk </a:t>
            </a:r>
            <a:r>
              <a:rPr lang="en-US" dirty="0" smtClean="0"/>
              <a:t>River</a:t>
            </a:r>
          </a:p>
          <a:p>
            <a:r>
              <a:rPr lang="en-US" dirty="0" smtClean="0"/>
              <a:t>over </a:t>
            </a:r>
            <a:r>
              <a:rPr lang="en-US" dirty="0"/>
              <a:t>300,000 residents in surrounding communities to avoid utilizing the water for cooking, drinking, or bathing.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2010 Gulf of Mexico Oil Spill</a:t>
            </a:r>
          </a:p>
          <a:p>
            <a:r>
              <a:rPr lang="en-US" dirty="0"/>
              <a:t>a sea-floor oil gusher flowed for 87 days, 4.9 million barrels </a:t>
            </a:r>
            <a:endParaRPr lang="en-US" dirty="0" smtClean="0"/>
          </a:p>
          <a:p>
            <a:r>
              <a:rPr lang="en-US" dirty="0" smtClean="0"/>
              <a:t>‘'devastating</a:t>
            </a:r>
            <a:r>
              <a:rPr lang="en-US" dirty="0"/>
              <a:t>' effect on marine </a:t>
            </a:r>
            <a:r>
              <a:rPr lang="en-US" dirty="0" smtClean="0"/>
              <a:t>life”</a:t>
            </a:r>
          </a:p>
          <a:p>
            <a:r>
              <a:rPr lang="en-US" dirty="0" smtClean="0"/>
              <a:t>"</a:t>
            </a:r>
            <a:r>
              <a:rPr lang="en-US" dirty="0"/>
              <a:t>the biggest public health crisis from a chemical poisoning in the history of this country."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21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5562600"/>
            <a:ext cx="9144000" cy="1295400"/>
            <a:chOff x="0" y="5562600"/>
            <a:chExt cx="9144000" cy="1295400"/>
          </a:xfrm>
        </p:grpSpPr>
        <p:pic>
          <p:nvPicPr>
            <p:cNvPr id="6" name="Picture 5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562600"/>
              <a:ext cx="4648200" cy="1295400"/>
            </a:xfrm>
            <a:prstGeom prst="rect">
              <a:avLst/>
            </a:prstGeom>
          </p:spPr>
        </p:pic>
        <p:pic>
          <p:nvPicPr>
            <p:cNvPr id="7" name="Picture 6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00" y="5562600"/>
              <a:ext cx="4572000" cy="1295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Biological and Communicable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</p:spPr>
        <p:txBody>
          <a:bodyPr>
            <a:normAutofit/>
          </a:bodyPr>
          <a:lstStyle/>
          <a:p>
            <a:r>
              <a:rPr lang="en-US" dirty="0" smtClean="0"/>
              <a:t>Ebola </a:t>
            </a:r>
          </a:p>
          <a:p>
            <a:r>
              <a:rPr lang="en-US" dirty="0" smtClean="0"/>
              <a:t>Influenza </a:t>
            </a:r>
          </a:p>
          <a:p>
            <a:r>
              <a:rPr lang="en-US" dirty="0" smtClean="0"/>
              <a:t>Measles</a:t>
            </a:r>
          </a:p>
        </p:txBody>
      </p:sp>
      <p:pic>
        <p:nvPicPr>
          <p:cNvPr id="16" name="Picture 2" descr="http://www.scienceagogo.com/news/img/ebol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219200"/>
            <a:ext cx="40481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522464027"/>
              </p:ext>
            </p:extLst>
          </p:nvPr>
        </p:nvGraphicFramePr>
        <p:xfrm>
          <a:off x="0" y="3733800"/>
          <a:ext cx="60960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089899" y="5056871"/>
            <a:ext cx="1502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Epidemiologic</a:t>
            </a:r>
          </a:p>
          <a:p>
            <a:r>
              <a:rPr lang="en-US" dirty="0" smtClean="0"/>
              <a:t> Triangle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Radioactive/Nuclear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2013 Japan Earthquake/tsunami damages nuclear power plant</a:t>
            </a:r>
          </a:p>
          <a:p>
            <a:pPr lvl="1"/>
            <a:r>
              <a:rPr lang="en-US" dirty="0" smtClean="0"/>
              <a:t>Releasing radioactive iodine</a:t>
            </a:r>
          </a:p>
          <a:p>
            <a:pPr lvl="1"/>
            <a:r>
              <a:rPr lang="en-US" dirty="0" smtClean="0"/>
              <a:t>Causing evacuation of 70,000 people in a 12 mile radius</a:t>
            </a:r>
          </a:p>
          <a:p>
            <a:pPr lvl="1"/>
            <a:r>
              <a:rPr lang="en-US" dirty="0" smtClean="0"/>
              <a:t>Contaminating Food and Water supplies</a:t>
            </a:r>
          </a:p>
          <a:p>
            <a:pPr lvl="0"/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b="1" dirty="0" smtClean="0">
                <a:solidFill>
                  <a:prstClr val="black"/>
                </a:solidFill>
              </a:rPr>
              <a:t>Sun radioactive rays</a:t>
            </a:r>
            <a:endParaRPr lang="en-US" b="1" dirty="0">
              <a:solidFill>
                <a:prstClr val="black"/>
              </a:solidFill>
            </a:endParaRP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Leading to Skin Cancer</a:t>
            </a:r>
          </a:p>
          <a:p>
            <a:pPr marL="457200" lvl="1" indent="0">
              <a:buNone/>
            </a:pPr>
            <a:r>
              <a:rPr lang="en-US" sz="3200" b="1" u="sng" dirty="0" smtClean="0">
                <a:solidFill>
                  <a:prstClr val="black"/>
                </a:solidFill>
              </a:rPr>
              <a:t>RADON</a:t>
            </a:r>
          </a:p>
          <a:p>
            <a:pPr marL="457200" lvl="1" indent="0">
              <a:buNone/>
            </a:pPr>
            <a:r>
              <a:rPr lang="en-US" dirty="0"/>
              <a:t>O</a:t>
            </a:r>
            <a:r>
              <a:rPr lang="en-US" dirty="0" smtClean="0"/>
              <a:t>dorless</a:t>
            </a:r>
            <a:r>
              <a:rPr lang="en-US" dirty="0"/>
              <a:t>, colorless, radioactive gas. 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/>
              <a:t>S</a:t>
            </a:r>
            <a:r>
              <a:rPr lang="en-US" dirty="0" smtClean="0"/>
              <a:t>econd </a:t>
            </a:r>
            <a:r>
              <a:rPr lang="en-US" dirty="0"/>
              <a:t>leading cause of lung </a:t>
            </a:r>
            <a:r>
              <a:rPr lang="en-US" dirty="0" smtClean="0"/>
              <a:t>cancer (leading cause for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Non-smokers)</a:t>
            </a:r>
          </a:p>
          <a:p>
            <a:pPr marL="457200" lvl="1" indent="0">
              <a:buNone/>
            </a:pPr>
            <a:r>
              <a:rPr lang="en-US" dirty="0" smtClean="0"/>
              <a:t>Estimate </a:t>
            </a:r>
            <a:r>
              <a:rPr lang="en-US" dirty="0"/>
              <a:t>20,000 lung cancer deaths each </a:t>
            </a:r>
            <a:r>
              <a:rPr lang="en-US" dirty="0" smtClean="0"/>
              <a:t>year</a:t>
            </a:r>
          </a:p>
          <a:p>
            <a:pPr marL="457200" lvl="1" indent="0">
              <a:buNone/>
            </a:pPr>
            <a:r>
              <a:rPr lang="en-US" dirty="0"/>
              <a:t>http://www.epa.gov/radon/pubs/citguide.html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1651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5562600"/>
            <a:ext cx="9144000" cy="1295400"/>
            <a:chOff x="0" y="5562600"/>
            <a:chExt cx="9144000" cy="1295400"/>
          </a:xfrm>
        </p:grpSpPr>
        <p:pic>
          <p:nvPicPr>
            <p:cNvPr id="8" name="Picture 7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562600"/>
              <a:ext cx="4648200" cy="1295400"/>
            </a:xfrm>
            <a:prstGeom prst="rect">
              <a:avLst/>
            </a:prstGeom>
          </p:spPr>
        </p:pic>
        <p:pic>
          <p:nvPicPr>
            <p:cNvPr id="9" name="Picture 8" descr="j0437034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00" y="5562600"/>
              <a:ext cx="4572000" cy="1295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Natural Disasters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Indian Ocean Tsunami</a:t>
            </a:r>
          </a:p>
          <a:p>
            <a:r>
              <a:rPr lang="en-US" dirty="0" smtClean="0"/>
              <a:t>Hurricane Katrina</a:t>
            </a:r>
          </a:p>
          <a:p>
            <a:r>
              <a:rPr lang="en-US" dirty="0" smtClean="0"/>
              <a:t>Joplin Missouri Tornado</a:t>
            </a:r>
          </a:p>
          <a:p>
            <a:r>
              <a:rPr lang="en-US" dirty="0" err="1" smtClean="0"/>
              <a:t>Yarnell</a:t>
            </a:r>
            <a:r>
              <a:rPr lang="en-US" dirty="0" smtClean="0"/>
              <a:t> Fire</a:t>
            </a:r>
          </a:p>
          <a:p>
            <a:r>
              <a:rPr lang="en-US" dirty="0" err="1" smtClean="0"/>
              <a:t>Oso</a:t>
            </a:r>
            <a:r>
              <a:rPr lang="en-US" dirty="0" smtClean="0"/>
              <a:t> Mudslide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145" name="Picture 1" descr="C:\Users\Caroline\AppData\Local\Microsoft\Windows\Temporary Internet Files\Content.IE5\CR3GTWQP\MP90040046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609600"/>
            <a:ext cx="1905000" cy="1524000"/>
          </a:xfrm>
          <a:prstGeom prst="rect">
            <a:avLst/>
          </a:prstGeom>
          <a:noFill/>
        </p:spPr>
      </p:pic>
      <p:pic>
        <p:nvPicPr>
          <p:cNvPr id="6147" name="Picture 3" descr="C:\Users\Caroline\AppData\Local\Microsoft\Windows\Temporary Internet Files\Content.IE5\07QQFWE6\MP90040191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3266" y="5113057"/>
            <a:ext cx="2225040" cy="1482781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6786" y="2604914"/>
            <a:ext cx="3380014" cy="213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26&quot;&gt;&lt;object type=&quot;3&quot; unique_id=&quot;10027&quot;&gt;&lt;property id=&quot;20148&quot; value=&quot;5&quot;/&gt;&lt;property id=&quot;20300&quot; value=&quot;Slide 1&quot;/&gt;&lt;property id=&quot;20307&quot; value=&quot;256&quot;/&gt;&lt;/object&gt;&lt;object type=&quot;3&quot; unique_id=&quot;10028&quot;&gt;&lt;property id=&quot;20148&quot; value=&quot;5&quot;/&gt;&lt;property id=&quot;20300&quot; value=&quot;Slide 3 - &amp;quot;Healthy People 2020&amp;quot;&quot;/&gt;&lt;property id=&quot;20307&quot; value=&quot;257&quot;/&gt;&lt;/object&gt;&lt;object type=&quot;3&quot; unique_id=&quot;10032&quot;&gt;&lt;property id=&quot;20148&quot; value=&quot;5&quot;/&gt;&lt;property id=&quot;20300&quot; value=&quot;Slide 8 - &amp;quot;Environmental Protection&amp;quot;&quot;/&gt;&lt;property id=&quot;20307&quot; value=&quot;261&quot;/&gt;&lt;/object&gt;&lt;object type=&quot;3&quot; unique_id=&quot;10072&quot;&gt;&lt;property id=&quot;20148&quot; value=&quot;5&quot;/&gt;&lt;property id=&quot;20300&quot; value=&quot;Slide 5 - &amp;quot;Environmental Competencies for Nurses&amp;quot;&quot;/&gt;&lt;property id=&quot;20307&quot; value=&quot;260&quot;/&gt;&lt;/object&gt;&lt;object type=&quot;3&quot; unique_id=&quot;10074&quot;&gt;&lt;property id=&quot;20148&quot; value=&quot;5&quot;/&gt;&lt;property id=&quot;20300&quot; value=&quot;Slide 6 - &amp;quot;Categories&amp;quot;&quot;/&gt;&lt;property id=&quot;20307&quot; value=&quot;264&quot;/&gt;&lt;/object&gt;&lt;object type=&quot;3&quot; unique_id=&quot;10078&quot;&gt;&lt;property id=&quot;20148&quot; value=&quot;5&quot;/&gt;&lt;property id=&quot;20300&quot; value=&quot;Slide 18 - &amp;quot;What would you do?&amp;quot;&quot;/&gt;&lt;property id=&quot;20307&quot; value=&quot;269&quot;/&gt;&lt;/object&gt;&lt;object type=&quot;3&quot; unique_id=&quot;10080&quot;&gt;&lt;property id=&quot;20148&quot; value=&quot;5&quot;/&gt;&lt;property id=&quot;20300&quot; value=&quot;Slide 16 - &amp;quot;Public Health Problems &amp;quot;&quot;/&gt;&lt;property id=&quot;20307&quot; value=&quot;271&quot;/&gt;&lt;/object&gt;&lt;object type=&quot;3&quot; unique_id=&quot;10081&quot;&gt;&lt;property id=&quot;20148&quot; value=&quot;5&quot;/&gt;&lt;property id=&quot;20300&quot; value=&quot;Slide 19 - &amp;quot;Questions&amp;quot;&quot;/&gt;&lt;property id=&quot;20307&quot; value=&quot;272&quot;/&gt;&lt;/object&gt;&lt;object type=&quot;3&quot; unique_id=&quot;14734&quot;&gt;&lt;property id=&quot;20148&quot; value=&quot;5&quot;/&gt;&lt;property id=&quot;20300&quot; value=&quot;Slide 9&quot;/&gt;&lt;property id=&quot;20307&quot; value=&quot;273&quot;/&gt;&lt;/object&gt;&lt;object type=&quot;3&quot; unique_id=&quot;14944&quot;&gt;&lt;property id=&quot;20148&quot; value=&quot;5&quot;/&gt;&lt;property id=&quot;20300&quot; value=&quot;Slide 17 - &amp;quot;Nursing Responsibilities &amp;quot;&quot;/&gt;&lt;property id=&quot;20307&quot; value=&quot;274&quot;/&gt;&lt;/object&gt;&lt;object type=&quot;3&quot; unique_id=&quot;14946&quot;&gt;&lt;property id=&quot;20148&quot; value=&quot;5&quot;/&gt;&lt;property id=&quot;20300&quot; value=&quot;Slide 2 - &amp;quot;Who is impacted by disaster?&amp;quot;&quot;/&gt;&lt;property id=&quot;20307&quot; value=&quot;283&quot;/&gt;&lt;/object&gt;&lt;object type=&quot;3&quot; unique_id=&quot;14947&quot;&gt;&lt;property id=&quot;20148&quot; value=&quot;5&quot;/&gt;&lt;property id=&quot;20300&quot; value=&quot;Slide 4 - &amp;quot;Disaster Education&amp;quot;&quot;/&gt;&lt;property id=&quot;20307&quot; value=&quot;281&quot;/&gt;&lt;/object&gt;&lt;object type=&quot;3&quot; unique_id=&quot;14948&quot;&gt;&lt;property id=&quot;20148&quot; value=&quot;5&quot;/&gt;&lt;property id=&quot;20300&quot; value=&quot;Slide 7 - &amp;quot;Biological and Communicable&amp;quot;&quot;/&gt;&lt;property id=&quot;20307&quot; value=&quot;277&quot;/&gt;&lt;/object&gt;&lt;object type=&quot;3&quot; unique_id=&quot;14949&quot;&gt;&lt;property id=&quot;20148&quot; value=&quot;5&quot;/&gt;&lt;property id=&quot;20300&quot; value=&quot;Slide 10 - &amp;quot;Natural Disasters&amp;quot;&quot;/&gt;&lt;property id=&quot;20307&quot; value=&quot;275&quot;/&gt;&lt;/object&gt;&lt;object type=&quot;3&quot; unique_id=&quot;14950&quot;&gt;&lt;property id=&quot;20148&quot; value=&quot;5&quot;/&gt;&lt;property id=&quot;20300&quot; value=&quot;Slide 11 - &amp;quot;Terrorist Attacks&amp;quot;&quot;/&gt;&lt;property id=&quot;20307&quot; value=&quot;276&quot;/&gt;&lt;/object&gt;&lt;object type=&quot;3&quot; unique_id=&quot;14951&quot;&gt;&lt;property id=&quot;20148&quot; value=&quot;5&quot;/&gt;&lt;property id=&quot;20300&quot; value=&quot;Slide 12 - &amp;quot;Disaster Preparedness&amp;quot;&quot;/&gt;&lt;property id=&quot;20307&quot; value=&quot;282&quot;/&gt;&lt;/object&gt;&lt;object type=&quot;3&quot; unique_id=&quot;14952&quot;&gt;&lt;property id=&quot;20148&quot; value=&quot;5&quot;/&gt;&lt;property id=&quot;20300&quot; value=&quot;Slide 13 - &amp;quot;Disaster Plan&amp;quot;&quot;/&gt;&lt;property id=&quot;20307&quot; value=&quot;280&quot;/&gt;&lt;/object&gt;&lt;object type=&quot;3&quot; unique_id=&quot;14953&quot;&gt;&lt;property id=&quot;20148&quot; value=&quot;5&quot;/&gt;&lt;property id=&quot;20300&quot; value=&quot;Slide 14 - &amp;quot;Emergency Response&amp;quot;&quot;/&gt;&lt;property id=&quot;20307&quot; value=&quot;279&quot;/&gt;&lt;/object&gt;&lt;object type=&quot;3&quot; unique_id=&quot;14954&quot;&gt;&lt;property id=&quot;20148&quot; value=&quot;5&quot;/&gt;&lt;property id=&quot;20300&quot; value=&quot;Slide 15 - &amp;quot;Community Resources&amp;quot;&quot;/&gt;&lt;property id=&quot;20307&quot; value=&quot;278&quot;/&gt;&lt;/object&gt;&lt;/object&gt;&lt;object type=&quot;8&quot; unique_id=&quot;1004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TP03000590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020ED73-EAF6-46DB-A55E-05C755E6E70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TP030005906</Template>
  <TotalTime>1859</TotalTime>
  <Words>531</Words>
  <Application>Microsoft Office PowerPoint</Application>
  <PresentationFormat>On-screen Show (4:3)</PresentationFormat>
  <Paragraphs>150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Euphorigenic</vt:lpstr>
      <vt:lpstr>TP030005906</vt:lpstr>
      <vt:lpstr>PowerPoint Presentation</vt:lpstr>
      <vt:lpstr>Healthy People 2020</vt:lpstr>
      <vt:lpstr>Environmental Competencies for Nurses</vt:lpstr>
      <vt:lpstr>Environmental Protection</vt:lpstr>
      <vt:lpstr>Categories of Disasters</vt:lpstr>
      <vt:lpstr>Chemical</vt:lpstr>
      <vt:lpstr>Biological and Communicable</vt:lpstr>
      <vt:lpstr>Radioactive/Nuclear</vt:lpstr>
      <vt:lpstr>Natural Disasters</vt:lpstr>
      <vt:lpstr>Man-made Disasters including Explosions</vt:lpstr>
      <vt:lpstr>Healthy People 2020 Preparedness Objectives</vt:lpstr>
      <vt:lpstr>PowerPoint Presentation</vt:lpstr>
      <vt:lpstr>PowerPoint Presentation</vt:lpstr>
      <vt:lpstr>Disaster Plan</vt:lpstr>
      <vt:lpstr>A disaster supplies kit  should include:</vt:lpstr>
      <vt:lpstr>Community Resources</vt:lpstr>
      <vt:lpstr>Nursing Responsibilities </vt:lpstr>
    </vt:vector>
  </TitlesOfParts>
  <Company>Northcentral Technical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Administrator-</dc:creator>
  <cp:lastModifiedBy>Michele M. O_Donnell</cp:lastModifiedBy>
  <cp:revision>192</cp:revision>
  <cp:lastPrinted>2015-01-20T16:32:35Z</cp:lastPrinted>
  <dcterms:created xsi:type="dcterms:W3CDTF">2012-08-26T22:06:07Z</dcterms:created>
  <dcterms:modified xsi:type="dcterms:W3CDTF">2015-06-11T15:22:37Z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TC300059069990</vt:lpwstr>
  </property>
</Properties>
</file>